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56" r:id="rId2"/>
    <p:sldId id="257" r:id="rId3"/>
    <p:sldId id="260" r:id="rId4"/>
    <p:sldId id="258" r:id="rId5"/>
    <p:sldId id="259" r:id="rId6"/>
    <p:sldId id="261" r:id="rId7"/>
    <p:sldId id="272" r:id="rId8"/>
    <p:sldId id="262" r:id="rId9"/>
    <p:sldId id="266" r:id="rId10"/>
    <p:sldId id="267" r:id="rId11"/>
    <p:sldId id="270" r:id="rId12"/>
    <p:sldId id="268" r:id="rId13"/>
    <p:sldId id="269" r:id="rId14"/>
    <p:sldId id="271" r:id="rId15"/>
    <p:sldId id="273" r:id="rId16"/>
    <p:sldId id="274" r:id="rId17"/>
    <p:sldId id="276" r:id="rId18"/>
    <p:sldId id="277" r:id="rId19"/>
    <p:sldId id="275"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2" autoAdjust="0"/>
    <p:restoredTop sz="94660"/>
  </p:normalViewPr>
  <p:slideViewPr>
    <p:cSldViewPr snapToGrid="0">
      <p:cViewPr varScale="1">
        <p:scale>
          <a:sx n="73" d="100"/>
          <a:sy n="73"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ila%20urevich\Downloads\prob_ddo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ila%20urevich\Downloads\prob_flash.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ila%20urevich\Downloads\flash_entrop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ila%20urevich\Downloads\ddos_entropy%20(1).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ila%20urevich\Downloads\ddos_score.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prob_ddos!$B$1</c:f>
              <c:strCache>
                <c:ptCount val="1"/>
                <c:pt idx="0">
                  <c:v>Normal Operation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prob_ddos!$B$2:$B$6</c:f>
              <c:numCache>
                <c:formatCode>General</c:formatCode>
                <c:ptCount val="5"/>
                <c:pt idx="0">
                  <c:v>0.104910714</c:v>
                </c:pt>
                <c:pt idx="1">
                  <c:v>0.26339285699999998</c:v>
                </c:pt>
                <c:pt idx="2">
                  <c:v>0.21651785700000001</c:v>
                </c:pt>
                <c:pt idx="3">
                  <c:v>0.319196429</c:v>
                </c:pt>
                <c:pt idx="4">
                  <c:v>9.5982143000000006E-2</c:v>
                </c:pt>
              </c:numCache>
            </c:numRef>
          </c:val>
          <c:smooth val="0"/>
          <c:extLst>
            <c:ext xmlns:c16="http://schemas.microsoft.com/office/drawing/2014/chart" uri="{C3380CC4-5D6E-409C-BE32-E72D297353CC}">
              <c16:uniqueId val="{00000000-7C46-4894-A349-AF2F3C5828BD}"/>
            </c:ext>
          </c:extLst>
        </c:ser>
        <c:ser>
          <c:idx val="1"/>
          <c:order val="1"/>
          <c:tx>
            <c:strRef>
              <c:f>prob_ddos!$C$1</c:f>
              <c:strCache>
                <c:ptCount val="1"/>
                <c:pt idx="0">
                  <c:v>DDoS Attack</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val>
            <c:numRef>
              <c:f>prob_ddos!$C$2:$C$9</c:f>
              <c:numCache>
                <c:formatCode>General</c:formatCode>
                <c:ptCount val="8"/>
                <c:pt idx="0">
                  <c:v>3.7600000000000001E-2</c:v>
                </c:pt>
                <c:pt idx="1">
                  <c:v>9.4399999999999998E-2</c:v>
                </c:pt>
                <c:pt idx="2">
                  <c:v>7.7600000000000002E-2</c:v>
                </c:pt>
                <c:pt idx="3">
                  <c:v>0.1144</c:v>
                </c:pt>
                <c:pt idx="4">
                  <c:v>3.44E-2</c:v>
                </c:pt>
                <c:pt idx="5">
                  <c:v>0.30159999999999998</c:v>
                </c:pt>
                <c:pt idx="6">
                  <c:v>0.25440000000000002</c:v>
                </c:pt>
                <c:pt idx="7">
                  <c:v>8.5599999999999996E-2</c:v>
                </c:pt>
              </c:numCache>
            </c:numRef>
          </c:val>
          <c:smooth val="0"/>
          <c:extLst>
            <c:ext xmlns:c16="http://schemas.microsoft.com/office/drawing/2014/chart" uri="{C3380CC4-5D6E-409C-BE32-E72D297353CC}">
              <c16:uniqueId val="{00000001-7C46-4894-A349-AF2F3C5828BD}"/>
            </c:ext>
          </c:extLst>
        </c:ser>
        <c:dLbls>
          <c:showLegendKey val="0"/>
          <c:showVal val="0"/>
          <c:showCatName val="0"/>
          <c:showSerName val="0"/>
          <c:showPercent val="0"/>
          <c:showBubbleSize val="0"/>
        </c:dLbls>
        <c:marker val="1"/>
        <c:smooth val="0"/>
        <c:axId val="564735080"/>
        <c:axId val="564727536"/>
      </c:lineChart>
      <c:catAx>
        <c:axId val="564735080"/>
        <c:scaling>
          <c:orientation val="maxMin"/>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dirty="0"/>
                  <a:t>Different</a:t>
                </a:r>
                <a:r>
                  <a:rPr lang="en-US" sz="1400" b="1" baseline="0" dirty="0"/>
                  <a:t> Groups</a:t>
                </a:r>
                <a:endParaRPr lang="en-US" sz="1400" b="1" dirty="0"/>
              </a:p>
            </c:rich>
          </c:tx>
          <c:layout>
            <c:manualLayout>
              <c:xMode val="edge"/>
              <c:yMode val="edge"/>
              <c:x val="0.368825318735994"/>
              <c:y val="0.8491235312188005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64727536"/>
        <c:crosses val="autoZero"/>
        <c:auto val="1"/>
        <c:lblAlgn val="ctr"/>
        <c:lblOffset val="100"/>
        <c:noMultiLvlLbl val="0"/>
      </c:catAx>
      <c:valAx>
        <c:axId val="564727536"/>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r>
                  <a:rPr lang="en-US" sz="1400" b="1" dirty="0"/>
                  <a:t>Probability Distribution</a:t>
                </a:r>
              </a:p>
            </c:rich>
          </c:tx>
          <c:overlay val="0"/>
          <c:spPr>
            <a:noFill/>
            <a:ln>
              <a:noFill/>
            </a:ln>
            <a:effectLst/>
          </c:spPr>
          <c:txPr>
            <a:bodyPr rot="-540000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64735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prob_flash!$B$1</c:f>
              <c:strCache>
                <c:ptCount val="1"/>
                <c:pt idx="0">
                  <c:v>Normal Operation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prob_flash!$B$2:$B$6</c:f>
              <c:numCache>
                <c:formatCode>General</c:formatCode>
                <c:ptCount val="5"/>
                <c:pt idx="0">
                  <c:v>0.104910714</c:v>
                </c:pt>
                <c:pt idx="1">
                  <c:v>0.26339285699999998</c:v>
                </c:pt>
                <c:pt idx="2">
                  <c:v>0.21651785700000001</c:v>
                </c:pt>
                <c:pt idx="3">
                  <c:v>0.319196429</c:v>
                </c:pt>
                <c:pt idx="4">
                  <c:v>9.5982143000000006E-2</c:v>
                </c:pt>
              </c:numCache>
            </c:numRef>
          </c:val>
          <c:smooth val="0"/>
          <c:extLst>
            <c:ext xmlns:c16="http://schemas.microsoft.com/office/drawing/2014/chart" uri="{C3380CC4-5D6E-409C-BE32-E72D297353CC}">
              <c16:uniqueId val="{00000000-CB20-4B1F-A23C-890CBAE567AB}"/>
            </c:ext>
          </c:extLst>
        </c:ser>
        <c:ser>
          <c:idx val="1"/>
          <c:order val="1"/>
          <c:tx>
            <c:strRef>
              <c:f>prob_flash!$C$1</c:f>
              <c:strCache>
                <c:ptCount val="1"/>
                <c:pt idx="0">
                  <c:v>Flash Attack</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val>
            <c:numRef>
              <c:f>prob_flash!$C$2:$C$46</c:f>
              <c:numCache>
                <c:formatCode>General</c:formatCode>
                <c:ptCount val="45"/>
                <c:pt idx="0">
                  <c:v>3.4970238000000001E-2</c:v>
                </c:pt>
                <c:pt idx="1">
                  <c:v>8.7797618999999993E-2</c:v>
                </c:pt>
                <c:pt idx="2">
                  <c:v>7.2172618999999993E-2</c:v>
                </c:pt>
                <c:pt idx="3">
                  <c:v>0.10639881</c:v>
                </c:pt>
                <c:pt idx="4">
                  <c:v>3.1994047999999997E-2</c:v>
                </c:pt>
                <c:pt idx="5">
                  <c:v>1.6369048000000001E-2</c:v>
                </c:pt>
                <c:pt idx="6">
                  <c:v>1.7113094999999998E-2</c:v>
                </c:pt>
                <c:pt idx="7">
                  <c:v>1.6369048000000001E-2</c:v>
                </c:pt>
                <c:pt idx="8">
                  <c:v>1.7113094999999998E-2</c:v>
                </c:pt>
                <c:pt idx="9">
                  <c:v>1.7857142999999999E-2</c:v>
                </c:pt>
                <c:pt idx="10">
                  <c:v>1.5625E-2</c:v>
                </c:pt>
                <c:pt idx="11">
                  <c:v>1.7113094999999998E-2</c:v>
                </c:pt>
                <c:pt idx="12">
                  <c:v>1.6369048000000001E-2</c:v>
                </c:pt>
                <c:pt idx="13">
                  <c:v>1.7113094999999998E-2</c:v>
                </c:pt>
                <c:pt idx="14">
                  <c:v>1.6369048000000001E-2</c:v>
                </c:pt>
                <c:pt idx="15">
                  <c:v>1.7113094999999998E-2</c:v>
                </c:pt>
                <c:pt idx="16">
                  <c:v>1.6369048000000001E-2</c:v>
                </c:pt>
                <c:pt idx="17">
                  <c:v>1.6369048000000001E-2</c:v>
                </c:pt>
                <c:pt idx="18">
                  <c:v>1.6369048000000001E-2</c:v>
                </c:pt>
                <c:pt idx="19">
                  <c:v>1.7113094999999998E-2</c:v>
                </c:pt>
                <c:pt idx="20">
                  <c:v>1.6369048000000001E-2</c:v>
                </c:pt>
                <c:pt idx="21">
                  <c:v>1.7113094999999998E-2</c:v>
                </c:pt>
                <c:pt idx="22">
                  <c:v>1.7857142999999999E-2</c:v>
                </c:pt>
                <c:pt idx="23">
                  <c:v>1.7113094999999998E-2</c:v>
                </c:pt>
                <c:pt idx="24">
                  <c:v>1.6369048000000001E-2</c:v>
                </c:pt>
                <c:pt idx="25">
                  <c:v>1.6369048000000001E-2</c:v>
                </c:pt>
                <c:pt idx="26">
                  <c:v>1.7113094999999998E-2</c:v>
                </c:pt>
                <c:pt idx="27">
                  <c:v>1.5625E-2</c:v>
                </c:pt>
                <c:pt idx="28">
                  <c:v>1.7113094999999998E-2</c:v>
                </c:pt>
                <c:pt idx="29">
                  <c:v>1.6369048000000001E-2</c:v>
                </c:pt>
                <c:pt idx="30">
                  <c:v>1.7857142999999999E-2</c:v>
                </c:pt>
                <c:pt idx="31">
                  <c:v>1.7113094999999998E-2</c:v>
                </c:pt>
                <c:pt idx="32">
                  <c:v>1.5625E-2</c:v>
                </c:pt>
                <c:pt idx="33">
                  <c:v>1.7113094999999998E-2</c:v>
                </c:pt>
                <c:pt idx="34">
                  <c:v>1.5625E-2</c:v>
                </c:pt>
                <c:pt idx="35">
                  <c:v>1.6369048000000001E-2</c:v>
                </c:pt>
                <c:pt idx="36">
                  <c:v>1.6369048000000001E-2</c:v>
                </c:pt>
                <c:pt idx="37">
                  <c:v>1.7857142999999999E-2</c:v>
                </c:pt>
                <c:pt idx="38">
                  <c:v>1.6369048000000001E-2</c:v>
                </c:pt>
                <c:pt idx="39">
                  <c:v>1.7113094999999998E-2</c:v>
                </c:pt>
                <c:pt idx="40">
                  <c:v>1.6369048000000001E-2</c:v>
                </c:pt>
                <c:pt idx="41">
                  <c:v>1.6369048000000001E-2</c:v>
                </c:pt>
                <c:pt idx="42">
                  <c:v>1.7113094999999998E-2</c:v>
                </c:pt>
                <c:pt idx="43">
                  <c:v>1.5625E-2</c:v>
                </c:pt>
                <c:pt idx="44">
                  <c:v>1.5625E-2</c:v>
                </c:pt>
              </c:numCache>
            </c:numRef>
          </c:val>
          <c:smooth val="0"/>
          <c:extLst>
            <c:ext xmlns:c16="http://schemas.microsoft.com/office/drawing/2014/chart" uri="{C3380CC4-5D6E-409C-BE32-E72D297353CC}">
              <c16:uniqueId val="{00000001-CB20-4B1F-A23C-890CBAE567AB}"/>
            </c:ext>
          </c:extLst>
        </c:ser>
        <c:dLbls>
          <c:showLegendKey val="0"/>
          <c:showVal val="0"/>
          <c:showCatName val="0"/>
          <c:showSerName val="0"/>
          <c:showPercent val="0"/>
          <c:showBubbleSize val="0"/>
        </c:dLbls>
        <c:marker val="1"/>
        <c:smooth val="0"/>
        <c:axId val="516647848"/>
        <c:axId val="516643256"/>
      </c:lineChart>
      <c:catAx>
        <c:axId val="516647848"/>
        <c:scaling>
          <c:orientation val="maxMin"/>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Different Groups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16643256"/>
        <c:crosses val="autoZero"/>
        <c:auto val="1"/>
        <c:lblAlgn val="ctr"/>
        <c:lblOffset val="100"/>
        <c:noMultiLvlLbl val="0"/>
      </c:catAx>
      <c:valAx>
        <c:axId val="516643256"/>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Probability</a:t>
                </a:r>
                <a:r>
                  <a:rPr lang="en-US" sz="1400" b="1" baseline="0" dirty="0"/>
                  <a:t> Distribution</a:t>
                </a:r>
                <a:endParaRPr lang="en-US" sz="14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16647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168479768010639E-2"/>
          <c:y val="7.2196009322949242E-2"/>
          <c:w val="0.8530061967348922"/>
          <c:h val="0.74449739057651476"/>
        </c:manualLayout>
      </c:layout>
      <c:scatterChart>
        <c:scatterStyle val="lineMarker"/>
        <c:varyColors val="0"/>
        <c:ser>
          <c:idx val="0"/>
          <c:order val="0"/>
          <c:tx>
            <c:strRef>
              <c:f>flash_entropy!$B$1</c:f>
              <c:strCache>
                <c:ptCount val="1"/>
                <c:pt idx="0">
                  <c:v>flash crowd attack</c:v>
                </c:pt>
              </c:strCache>
            </c:strRef>
          </c:tx>
          <c:spPr>
            <a:ln w="19050" cap="rnd">
              <a:solidFill>
                <a:srgbClr val="0070C0"/>
              </a:solidFill>
              <a:round/>
            </a:ln>
            <a:effectLst/>
          </c:spPr>
          <c:marker>
            <c:symbol val="circle"/>
            <c:size val="5"/>
            <c:spPr>
              <a:solidFill>
                <a:srgbClr val="0070C0"/>
              </a:solidFill>
              <a:ln w="44450">
                <a:solidFill>
                  <a:srgbClr val="0070C0"/>
                </a:solidFill>
              </a:ln>
              <a:effectLst/>
            </c:spPr>
          </c:marker>
          <c:xVal>
            <c:numRef>
              <c:f>flash_entropy!$A$2:$A$6</c:f>
              <c:numCache>
                <c:formatCode>General</c:formatCode>
                <c:ptCount val="5"/>
                <c:pt idx="0">
                  <c:v>0</c:v>
                </c:pt>
                <c:pt idx="1">
                  <c:v>10</c:v>
                </c:pt>
                <c:pt idx="2">
                  <c:v>20</c:v>
                </c:pt>
                <c:pt idx="3">
                  <c:v>30</c:v>
                </c:pt>
                <c:pt idx="4">
                  <c:v>40</c:v>
                </c:pt>
              </c:numCache>
            </c:numRef>
          </c:xVal>
          <c:yVal>
            <c:numRef>
              <c:f>flash_entropy!$B$2:$B$6</c:f>
              <c:numCache>
                <c:formatCode>General</c:formatCode>
                <c:ptCount val="5"/>
                <c:pt idx="3">
                  <c:v>5.1910559000000003</c:v>
                </c:pt>
              </c:numCache>
            </c:numRef>
          </c:yVal>
          <c:smooth val="0"/>
          <c:extLst>
            <c:ext xmlns:c16="http://schemas.microsoft.com/office/drawing/2014/chart" uri="{C3380CC4-5D6E-409C-BE32-E72D297353CC}">
              <c16:uniqueId val="{00000000-1E12-455F-8159-A904E9006B97}"/>
            </c:ext>
          </c:extLst>
        </c:ser>
        <c:ser>
          <c:idx val="1"/>
          <c:order val="1"/>
          <c:tx>
            <c:strRef>
              <c:f>flash_entropy!$C$1</c:f>
              <c:strCache>
                <c:ptCount val="1"/>
                <c:pt idx="0">
                  <c:v>DdoS attack</c:v>
                </c:pt>
              </c:strCache>
            </c:strRef>
          </c:tx>
          <c:spPr>
            <a:ln w="19050" cap="rnd">
              <a:solidFill>
                <a:srgbClr val="FF0000"/>
              </a:solidFill>
              <a:round/>
            </a:ln>
            <a:effectLst/>
          </c:spPr>
          <c:marker>
            <c:symbol val="circle"/>
            <c:size val="5"/>
            <c:spPr>
              <a:solidFill>
                <a:srgbClr val="FF0000"/>
              </a:solidFill>
              <a:ln w="44450">
                <a:solidFill>
                  <a:srgbClr val="FF0000"/>
                </a:solidFill>
              </a:ln>
              <a:effectLst/>
            </c:spPr>
          </c:marker>
          <c:xVal>
            <c:numRef>
              <c:f>flash_entropy!$A$2:$A$6</c:f>
              <c:numCache>
                <c:formatCode>General</c:formatCode>
                <c:ptCount val="5"/>
                <c:pt idx="0">
                  <c:v>0</c:v>
                </c:pt>
                <c:pt idx="1">
                  <c:v>10</c:v>
                </c:pt>
                <c:pt idx="2">
                  <c:v>20</c:v>
                </c:pt>
                <c:pt idx="3">
                  <c:v>30</c:v>
                </c:pt>
                <c:pt idx="4">
                  <c:v>40</c:v>
                </c:pt>
              </c:numCache>
            </c:numRef>
          </c:xVal>
          <c:yVal>
            <c:numRef>
              <c:f>flash_entropy!$C$2:$C$6</c:f>
              <c:numCache>
                <c:formatCode>General</c:formatCode>
                <c:ptCount val="5"/>
                <c:pt idx="3">
                  <c:v>2.6381456000000001</c:v>
                </c:pt>
              </c:numCache>
            </c:numRef>
          </c:yVal>
          <c:smooth val="0"/>
          <c:extLst>
            <c:ext xmlns:c16="http://schemas.microsoft.com/office/drawing/2014/chart" uri="{C3380CC4-5D6E-409C-BE32-E72D297353CC}">
              <c16:uniqueId val="{00000001-1E12-455F-8159-A904E9006B97}"/>
            </c:ext>
          </c:extLst>
        </c:ser>
        <c:ser>
          <c:idx val="2"/>
          <c:order val="2"/>
          <c:tx>
            <c:strRef>
              <c:f>flash_entropy!$D$1</c:f>
              <c:strCache>
                <c:ptCount val="1"/>
                <c:pt idx="0">
                  <c:v>Normal operation</c:v>
                </c:pt>
              </c:strCache>
            </c:strRef>
          </c:tx>
          <c:spPr>
            <a:ln w="19050" cap="rnd">
              <a:solidFill>
                <a:srgbClr val="00B050"/>
              </a:solidFill>
              <a:round/>
            </a:ln>
            <a:effectLst/>
          </c:spPr>
          <c:marker>
            <c:symbol val="circle"/>
            <c:size val="5"/>
            <c:spPr>
              <a:solidFill>
                <a:srgbClr val="00B050"/>
              </a:solidFill>
              <a:ln w="44450">
                <a:solidFill>
                  <a:srgbClr val="00B050"/>
                </a:solidFill>
              </a:ln>
              <a:effectLst/>
            </c:spPr>
          </c:marker>
          <c:xVal>
            <c:numRef>
              <c:f>flash_entropy!$A$2:$A$6</c:f>
              <c:numCache>
                <c:formatCode>General</c:formatCode>
                <c:ptCount val="5"/>
                <c:pt idx="0">
                  <c:v>0</c:v>
                </c:pt>
                <c:pt idx="1">
                  <c:v>10</c:v>
                </c:pt>
                <c:pt idx="2">
                  <c:v>20</c:v>
                </c:pt>
                <c:pt idx="3">
                  <c:v>30</c:v>
                </c:pt>
                <c:pt idx="4">
                  <c:v>40</c:v>
                </c:pt>
              </c:numCache>
            </c:numRef>
          </c:xVal>
          <c:yVal>
            <c:numRef>
              <c:f>flash_entropy!$D$2:$D$6</c:f>
              <c:numCache>
                <c:formatCode>General</c:formatCode>
                <c:ptCount val="5"/>
                <c:pt idx="3">
                  <c:v>2.1765511000000002</c:v>
                </c:pt>
              </c:numCache>
            </c:numRef>
          </c:yVal>
          <c:smooth val="0"/>
          <c:extLst>
            <c:ext xmlns:c16="http://schemas.microsoft.com/office/drawing/2014/chart" uri="{C3380CC4-5D6E-409C-BE32-E72D297353CC}">
              <c16:uniqueId val="{00000002-1E12-455F-8159-A904E9006B97}"/>
            </c:ext>
          </c:extLst>
        </c:ser>
        <c:dLbls>
          <c:showLegendKey val="0"/>
          <c:showVal val="0"/>
          <c:showCatName val="0"/>
          <c:showSerName val="0"/>
          <c:showPercent val="0"/>
          <c:showBubbleSize val="0"/>
        </c:dLbls>
        <c:axId val="515623272"/>
        <c:axId val="583520632"/>
      </c:scatterChart>
      <c:valAx>
        <c:axId val="515623272"/>
        <c:scaling>
          <c:orientation val="maxMin"/>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a:t>Time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83520632"/>
        <c:crosses val="autoZero"/>
        <c:crossBetween val="midCat"/>
      </c:valAx>
      <c:valAx>
        <c:axId val="583520632"/>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a:t>Entropy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156232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'ddos_entropy (1)'!$B$1</c:f>
              <c:strCache>
                <c:ptCount val="1"/>
                <c:pt idx="0">
                  <c:v>DDoS</c:v>
                </c:pt>
              </c:strCache>
            </c:strRef>
          </c:tx>
          <c:spPr>
            <a:ln w="28575" cap="rnd">
              <a:solidFill>
                <a:srgbClr val="FF0000"/>
              </a:solidFill>
              <a:round/>
            </a:ln>
            <a:effectLst/>
          </c:spPr>
          <c:marker>
            <c:symbol val="none"/>
          </c:marker>
          <c:cat>
            <c:numRef>
              <c:f>'ddos_entropy (1)'!$A$2:$A$67</c:f>
              <c:numCache>
                <c:formatCode>General</c:formatCode>
                <c:ptCount val="66"/>
                <c:pt idx="0">
                  <c:v>30</c:v>
                </c:pt>
                <c:pt idx="1">
                  <c:v>60</c:v>
                </c:pt>
                <c:pt idx="2">
                  <c:v>90</c:v>
                </c:pt>
                <c:pt idx="3">
                  <c:v>120</c:v>
                </c:pt>
                <c:pt idx="4">
                  <c:v>150</c:v>
                </c:pt>
                <c:pt idx="5">
                  <c:v>180</c:v>
                </c:pt>
                <c:pt idx="6">
                  <c:v>210</c:v>
                </c:pt>
                <c:pt idx="7">
                  <c:v>240</c:v>
                </c:pt>
                <c:pt idx="8">
                  <c:v>270</c:v>
                </c:pt>
                <c:pt idx="9">
                  <c:v>300</c:v>
                </c:pt>
                <c:pt idx="10">
                  <c:v>330</c:v>
                </c:pt>
                <c:pt idx="11">
                  <c:v>360</c:v>
                </c:pt>
                <c:pt idx="12">
                  <c:v>390</c:v>
                </c:pt>
                <c:pt idx="13">
                  <c:v>420</c:v>
                </c:pt>
                <c:pt idx="14">
                  <c:v>450</c:v>
                </c:pt>
                <c:pt idx="15">
                  <c:v>480</c:v>
                </c:pt>
                <c:pt idx="16">
                  <c:v>510</c:v>
                </c:pt>
                <c:pt idx="17">
                  <c:v>540</c:v>
                </c:pt>
                <c:pt idx="18">
                  <c:v>570</c:v>
                </c:pt>
                <c:pt idx="19">
                  <c:v>600</c:v>
                </c:pt>
                <c:pt idx="20">
                  <c:v>630</c:v>
                </c:pt>
                <c:pt idx="21">
                  <c:v>660</c:v>
                </c:pt>
                <c:pt idx="22">
                  <c:v>690</c:v>
                </c:pt>
                <c:pt idx="23">
                  <c:v>720</c:v>
                </c:pt>
                <c:pt idx="24">
                  <c:v>750</c:v>
                </c:pt>
                <c:pt idx="25">
                  <c:v>780</c:v>
                </c:pt>
                <c:pt idx="26">
                  <c:v>810</c:v>
                </c:pt>
                <c:pt idx="27">
                  <c:v>840</c:v>
                </c:pt>
                <c:pt idx="28">
                  <c:v>870</c:v>
                </c:pt>
                <c:pt idx="29">
                  <c:v>900</c:v>
                </c:pt>
                <c:pt idx="30">
                  <c:v>930</c:v>
                </c:pt>
                <c:pt idx="31">
                  <c:v>960</c:v>
                </c:pt>
                <c:pt idx="32">
                  <c:v>990</c:v>
                </c:pt>
                <c:pt idx="33">
                  <c:v>1020</c:v>
                </c:pt>
                <c:pt idx="34">
                  <c:v>1050</c:v>
                </c:pt>
                <c:pt idx="35">
                  <c:v>1080</c:v>
                </c:pt>
                <c:pt idx="36">
                  <c:v>1110</c:v>
                </c:pt>
                <c:pt idx="37">
                  <c:v>1140</c:v>
                </c:pt>
                <c:pt idx="38">
                  <c:v>1170</c:v>
                </c:pt>
                <c:pt idx="39">
                  <c:v>1200</c:v>
                </c:pt>
                <c:pt idx="40">
                  <c:v>1230</c:v>
                </c:pt>
                <c:pt idx="41">
                  <c:v>1260</c:v>
                </c:pt>
                <c:pt idx="42">
                  <c:v>1290</c:v>
                </c:pt>
                <c:pt idx="43">
                  <c:v>1320</c:v>
                </c:pt>
                <c:pt idx="44">
                  <c:v>1350</c:v>
                </c:pt>
                <c:pt idx="45">
                  <c:v>1380</c:v>
                </c:pt>
                <c:pt idx="46">
                  <c:v>1410</c:v>
                </c:pt>
                <c:pt idx="47">
                  <c:v>1440</c:v>
                </c:pt>
                <c:pt idx="48">
                  <c:v>1470</c:v>
                </c:pt>
                <c:pt idx="49">
                  <c:v>1500</c:v>
                </c:pt>
                <c:pt idx="50">
                  <c:v>1530</c:v>
                </c:pt>
                <c:pt idx="51">
                  <c:v>1560</c:v>
                </c:pt>
                <c:pt idx="52">
                  <c:v>1590</c:v>
                </c:pt>
                <c:pt idx="53">
                  <c:v>1620</c:v>
                </c:pt>
                <c:pt idx="54">
                  <c:v>1650</c:v>
                </c:pt>
                <c:pt idx="55">
                  <c:v>1680</c:v>
                </c:pt>
                <c:pt idx="56">
                  <c:v>1710</c:v>
                </c:pt>
                <c:pt idx="57">
                  <c:v>1740</c:v>
                </c:pt>
                <c:pt idx="58">
                  <c:v>1770</c:v>
                </c:pt>
                <c:pt idx="59">
                  <c:v>1800</c:v>
                </c:pt>
                <c:pt idx="60">
                  <c:v>1830</c:v>
                </c:pt>
                <c:pt idx="61">
                  <c:v>1860</c:v>
                </c:pt>
                <c:pt idx="62">
                  <c:v>1890</c:v>
                </c:pt>
                <c:pt idx="63">
                  <c:v>1920</c:v>
                </c:pt>
                <c:pt idx="64">
                  <c:v>1950</c:v>
                </c:pt>
                <c:pt idx="65">
                  <c:v>1980</c:v>
                </c:pt>
              </c:numCache>
            </c:numRef>
          </c:cat>
          <c:val>
            <c:numRef>
              <c:f>'ddos_entropy (1)'!$B$2:$B$67</c:f>
              <c:numCache>
                <c:formatCode>General</c:formatCode>
                <c:ptCount val="66"/>
                <c:pt idx="0">
                  <c:v>0.94028595867063003</c:v>
                </c:pt>
                <c:pt idx="1">
                  <c:v>1.48788087032519</c:v>
                </c:pt>
                <c:pt idx="2">
                  <c:v>2.1757893752037001</c:v>
                </c:pt>
                <c:pt idx="3">
                  <c:v>2.0692292892508899</c:v>
                </c:pt>
                <c:pt idx="4">
                  <c:v>1.9502068513704001</c:v>
                </c:pt>
                <c:pt idx="5">
                  <c:v>2.0610947490721001</c:v>
                </c:pt>
                <c:pt idx="6">
                  <c:v>2.1267680606311901</c:v>
                </c:pt>
                <c:pt idx="7">
                  <c:v>2.1340303851898899</c:v>
                </c:pt>
                <c:pt idx="8">
                  <c:v>2.1621789136666001</c:v>
                </c:pt>
                <c:pt idx="9">
                  <c:v>2.1547133818491901</c:v>
                </c:pt>
                <c:pt idx="10">
                  <c:v>2.1157923686146898</c:v>
                </c:pt>
                <c:pt idx="11">
                  <c:v>2.11339311009199</c:v>
                </c:pt>
                <c:pt idx="12">
                  <c:v>2.1890334534953899</c:v>
                </c:pt>
                <c:pt idx="13">
                  <c:v>2.1741359739997002</c:v>
                </c:pt>
                <c:pt idx="14">
                  <c:v>2.14849025968239</c:v>
                </c:pt>
                <c:pt idx="15">
                  <c:v>2.16159094489349</c:v>
                </c:pt>
                <c:pt idx="16">
                  <c:v>2.2941430136273002</c:v>
                </c:pt>
                <c:pt idx="17">
                  <c:v>2.41199014530069</c:v>
                </c:pt>
                <c:pt idx="18">
                  <c:v>2.5663373154965901</c:v>
                </c:pt>
                <c:pt idx="19">
                  <c:v>2.6484618448637001</c:v>
                </c:pt>
                <c:pt idx="20">
                  <c:v>2.7925974448618902</c:v>
                </c:pt>
                <c:pt idx="21">
                  <c:v>2.85120894726189</c:v>
                </c:pt>
                <c:pt idx="22">
                  <c:v>2.8668647897196902</c:v>
                </c:pt>
                <c:pt idx="23">
                  <c:v>2.8709760301031899</c:v>
                </c:pt>
                <c:pt idx="24">
                  <c:v>2.8848266864321901</c:v>
                </c:pt>
                <c:pt idx="25">
                  <c:v>2.8802291372913902</c:v>
                </c:pt>
                <c:pt idx="26">
                  <c:v>2.8638578272811901</c:v>
                </c:pt>
                <c:pt idx="27">
                  <c:v>2.8524284561680902</c:v>
                </c:pt>
                <c:pt idx="28">
                  <c:v>2.8411655309355002</c:v>
                </c:pt>
                <c:pt idx="29">
                  <c:v>2.8231245759480901</c:v>
                </c:pt>
                <c:pt idx="30">
                  <c:v>2.7993560775525901</c:v>
                </c:pt>
                <c:pt idx="31">
                  <c:v>2.7843186704032901</c:v>
                </c:pt>
                <c:pt idx="32">
                  <c:v>2.7649429375471901</c:v>
                </c:pt>
                <c:pt idx="33">
                  <c:v>2.7419580798874001</c:v>
                </c:pt>
                <c:pt idx="34">
                  <c:v>2.7204002878106901</c:v>
                </c:pt>
                <c:pt idx="35">
                  <c:v>2.70135932824709</c:v>
                </c:pt>
                <c:pt idx="36">
                  <c:v>2.7121630294944898</c:v>
                </c:pt>
                <c:pt idx="37">
                  <c:v>2.7397899337925899</c:v>
                </c:pt>
                <c:pt idx="38">
                  <c:v>2.7329023912284902</c:v>
                </c:pt>
                <c:pt idx="39">
                  <c:v>2.7108211735019898</c:v>
                </c:pt>
                <c:pt idx="40">
                  <c:v>2.6881402173373901</c:v>
                </c:pt>
                <c:pt idx="41">
                  <c:v>2.66366391916889</c:v>
                </c:pt>
                <c:pt idx="42">
                  <c:v>2.6503098762630901</c:v>
                </c:pt>
                <c:pt idx="43">
                  <c:v>2.6381456248415902</c:v>
                </c:pt>
                <c:pt idx="44">
                  <c:v>2.6381456248415902</c:v>
                </c:pt>
                <c:pt idx="45">
                  <c:v>2.6381456248415902</c:v>
                </c:pt>
                <c:pt idx="46">
                  <c:v>2.6381456248415902</c:v>
                </c:pt>
                <c:pt idx="47">
                  <c:v>2.6381456248415902</c:v>
                </c:pt>
                <c:pt idx="48">
                  <c:v>2.6381456248415902</c:v>
                </c:pt>
                <c:pt idx="49">
                  <c:v>2.6381456248415902</c:v>
                </c:pt>
                <c:pt idx="50">
                  <c:v>2.6381456248415902</c:v>
                </c:pt>
                <c:pt idx="51">
                  <c:v>2.6381456248415902</c:v>
                </c:pt>
                <c:pt idx="52">
                  <c:v>2.6381456248415902</c:v>
                </c:pt>
                <c:pt idx="53">
                  <c:v>2.6381456248415902</c:v>
                </c:pt>
                <c:pt idx="54">
                  <c:v>2.6381456248415902</c:v>
                </c:pt>
                <c:pt idx="55">
                  <c:v>2.6381456248415902</c:v>
                </c:pt>
                <c:pt idx="56">
                  <c:v>2.6381456248415902</c:v>
                </c:pt>
                <c:pt idx="57">
                  <c:v>2.6381456248415902</c:v>
                </c:pt>
                <c:pt idx="58">
                  <c:v>2.6381456248415902</c:v>
                </c:pt>
                <c:pt idx="59">
                  <c:v>2.6381456248415902</c:v>
                </c:pt>
                <c:pt idx="60">
                  <c:v>2.6381456248415902</c:v>
                </c:pt>
                <c:pt idx="61">
                  <c:v>2.6381456248415902</c:v>
                </c:pt>
                <c:pt idx="62">
                  <c:v>2.6381456248415902</c:v>
                </c:pt>
                <c:pt idx="63">
                  <c:v>2.6381456248415902</c:v>
                </c:pt>
                <c:pt idx="64">
                  <c:v>2.6381456248415902</c:v>
                </c:pt>
                <c:pt idx="65">
                  <c:v>2.6381456248415902</c:v>
                </c:pt>
              </c:numCache>
            </c:numRef>
          </c:val>
          <c:smooth val="0"/>
          <c:extLst>
            <c:ext xmlns:c16="http://schemas.microsoft.com/office/drawing/2014/chart" uri="{C3380CC4-5D6E-409C-BE32-E72D297353CC}">
              <c16:uniqueId val="{00000000-958D-4D7C-8041-2B3B692F27B0}"/>
            </c:ext>
          </c:extLst>
        </c:ser>
        <c:ser>
          <c:idx val="1"/>
          <c:order val="1"/>
          <c:tx>
            <c:strRef>
              <c:f>'ddos_entropy (1)'!$C$1</c:f>
              <c:strCache>
                <c:ptCount val="1"/>
                <c:pt idx="0">
                  <c:v>Flash Crowd</c:v>
                </c:pt>
              </c:strCache>
            </c:strRef>
          </c:tx>
          <c:spPr>
            <a:ln w="28575" cap="rnd">
              <a:solidFill>
                <a:schemeClr val="accent2"/>
              </a:solidFill>
              <a:round/>
            </a:ln>
            <a:effectLst/>
          </c:spPr>
          <c:marker>
            <c:symbol val="none"/>
          </c:marker>
          <c:cat>
            <c:numRef>
              <c:f>'ddos_entropy (1)'!$A$2:$A$67</c:f>
              <c:numCache>
                <c:formatCode>General</c:formatCode>
                <c:ptCount val="66"/>
                <c:pt idx="0">
                  <c:v>30</c:v>
                </c:pt>
                <c:pt idx="1">
                  <c:v>60</c:v>
                </c:pt>
                <c:pt idx="2">
                  <c:v>90</c:v>
                </c:pt>
                <c:pt idx="3">
                  <c:v>120</c:v>
                </c:pt>
                <c:pt idx="4">
                  <c:v>150</c:v>
                </c:pt>
                <c:pt idx="5">
                  <c:v>180</c:v>
                </c:pt>
                <c:pt idx="6">
                  <c:v>210</c:v>
                </c:pt>
                <c:pt idx="7">
                  <c:v>240</c:v>
                </c:pt>
                <c:pt idx="8">
                  <c:v>270</c:v>
                </c:pt>
                <c:pt idx="9">
                  <c:v>300</c:v>
                </c:pt>
                <c:pt idx="10">
                  <c:v>330</c:v>
                </c:pt>
                <c:pt idx="11">
                  <c:v>360</c:v>
                </c:pt>
                <c:pt idx="12">
                  <c:v>390</c:v>
                </c:pt>
                <c:pt idx="13">
                  <c:v>420</c:v>
                </c:pt>
                <c:pt idx="14">
                  <c:v>450</c:v>
                </c:pt>
                <c:pt idx="15">
                  <c:v>480</c:v>
                </c:pt>
                <c:pt idx="16">
                  <c:v>510</c:v>
                </c:pt>
                <c:pt idx="17">
                  <c:v>540</c:v>
                </c:pt>
                <c:pt idx="18">
                  <c:v>570</c:v>
                </c:pt>
                <c:pt idx="19">
                  <c:v>600</c:v>
                </c:pt>
                <c:pt idx="20">
                  <c:v>630</c:v>
                </c:pt>
                <c:pt idx="21">
                  <c:v>660</c:v>
                </c:pt>
                <c:pt idx="22">
                  <c:v>690</c:v>
                </c:pt>
                <c:pt idx="23">
                  <c:v>720</c:v>
                </c:pt>
                <c:pt idx="24">
                  <c:v>750</c:v>
                </c:pt>
                <c:pt idx="25">
                  <c:v>780</c:v>
                </c:pt>
                <c:pt idx="26">
                  <c:v>810</c:v>
                </c:pt>
                <c:pt idx="27">
                  <c:v>840</c:v>
                </c:pt>
                <c:pt idx="28">
                  <c:v>870</c:v>
                </c:pt>
                <c:pt idx="29">
                  <c:v>900</c:v>
                </c:pt>
                <c:pt idx="30">
                  <c:v>930</c:v>
                </c:pt>
                <c:pt idx="31">
                  <c:v>960</c:v>
                </c:pt>
                <c:pt idx="32">
                  <c:v>990</c:v>
                </c:pt>
                <c:pt idx="33">
                  <c:v>1020</c:v>
                </c:pt>
                <c:pt idx="34">
                  <c:v>1050</c:v>
                </c:pt>
                <c:pt idx="35">
                  <c:v>1080</c:v>
                </c:pt>
                <c:pt idx="36">
                  <c:v>1110</c:v>
                </c:pt>
                <c:pt idx="37">
                  <c:v>1140</c:v>
                </c:pt>
                <c:pt idx="38">
                  <c:v>1170</c:v>
                </c:pt>
                <c:pt idx="39">
                  <c:v>1200</c:v>
                </c:pt>
                <c:pt idx="40">
                  <c:v>1230</c:v>
                </c:pt>
                <c:pt idx="41">
                  <c:v>1260</c:v>
                </c:pt>
                <c:pt idx="42">
                  <c:v>1290</c:v>
                </c:pt>
                <c:pt idx="43">
                  <c:v>1320</c:v>
                </c:pt>
                <c:pt idx="44">
                  <c:v>1350</c:v>
                </c:pt>
                <c:pt idx="45">
                  <c:v>1380</c:v>
                </c:pt>
                <c:pt idx="46">
                  <c:v>1410</c:v>
                </c:pt>
                <c:pt idx="47">
                  <c:v>1440</c:v>
                </c:pt>
                <c:pt idx="48">
                  <c:v>1470</c:v>
                </c:pt>
                <c:pt idx="49">
                  <c:v>1500</c:v>
                </c:pt>
                <c:pt idx="50">
                  <c:v>1530</c:v>
                </c:pt>
                <c:pt idx="51">
                  <c:v>1560</c:v>
                </c:pt>
                <c:pt idx="52">
                  <c:v>1590</c:v>
                </c:pt>
                <c:pt idx="53">
                  <c:v>1620</c:v>
                </c:pt>
                <c:pt idx="54">
                  <c:v>1650</c:v>
                </c:pt>
                <c:pt idx="55">
                  <c:v>1680</c:v>
                </c:pt>
                <c:pt idx="56">
                  <c:v>1710</c:v>
                </c:pt>
                <c:pt idx="57">
                  <c:v>1740</c:v>
                </c:pt>
                <c:pt idx="58">
                  <c:v>1770</c:v>
                </c:pt>
                <c:pt idx="59">
                  <c:v>1800</c:v>
                </c:pt>
                <c:pt idx="60">
                  <c:v>1830</c:v>
                </c:pt>
                <c:pt idx="61">
                  <c:v>1860</c:v>
                </c:pt>
                <c:pt idx="62">
                  <c:v>1890</c:v>
                </c:pt>
                <c:pt idx="63">
                  <c:v>1920</c:v>
                </c:pt>
                <c:pt idx="64">
                  <c:v>1950</c:v>
                </c:pt>
                <c:pt idx="65">
                  <c:v>1980</c:v>
                </c:pt>
              </c:numCache>
            </c:numRef>
          </c:cat>
          <c:val>
            <c:numRef>
              <c:f>'ddos_entropy (1)'!$C$2:$C$67</c:f>
              <c:numCache>
                <c:formatCode>General</c:formatCode>
                <c:ptCount val="66"/>
                <c:pt idx="0">
                  <c:v>0.94028595867063003</c:v>
                </c:pt>
                <c:pt idx="1">
                  <c:v>1.48788087032519</c:v>
                </c:pt>
                <c:pt idx="2">
                  <c:v>2.1757893752037001</c:v>
                </c:pt>
                <c:pt idx="3">
                  <c:v>2.0692292892508899</c:v>
                </c:pt>
                <c:pt idx="4">
                  <c:v>1.9502068513704001</c:v>
                </c:pt>
                <c:pt idx="5">
                  <c:v>2.0610947490721001</c:v>
                </c:pt>
                <c:pt idx="6">
                  <c:v>2.1267680606311901</c:v>
                </c:pt>
                <c:pt idx="7">
                  <c:v>2.1340303851898899</c:v>
                </c:pt>
                <c:pt idx="8">
                  <c:v>2.1621789136666001</c:v>
                </c:pt>
                <c:pt idx="9">
                  <c:v>2.1547133818491901</c:v>
                </c:pt>
                <c:pt idx="10">
                  <c:v>2.1157923686146898</c:v>
                </c:pt>
                <c:pt idx="11">
                  <c:v>2.11339311009199</c:v>
                </c:pt>
                <c:pt idx="12">
                  <c:v>2.1890334534953899</c:v>
                </c:pt>
                <c:pt idx="13">
                  <c:v>2.1741359739997002</c:v>
                </c:pt>
                <c:pt idx="14">
                  <c:v>2.14849025968239</c:v>
                </c:pt>
                <c:pt idx="15">
                  <c:v>2.16159094489349</c:v>
                </c:pt>
                <c:pt idx="16">
                  <c:v>2.2941430136273002</c:v>
                </c:pt>
                <c:pt idx="17">
                  <c:v>2.4931626272985898</c:v>
                </c:pt>
                <c:pt idx="18">
                  <c:v>2.68354270751699</c:v>
                </c:pt>
                <c:pt idx="19">
                  <c:v>2.8676675285464901</c:v>
                </c:pt>
                <c:pt idx="20">
                  <c:v>3.0229942419900002</c:v>
                </c:pt>
                <c:pt idx="21">
                  <c:v>3.1632137457325902</c:v>
                </c:pt>
                <c:pt idx="22">
                  <c:v>3.3111761360712899</c:v>
                </c:pt>
                <c:pt idx="23">
                  <c:v>3.4432608929916899</c:v>
                </c:pt>
                <c:pt idx="24">
                  <c:v>3.5594925462287001</c:v>
                </c:pt>
                <c:pt idx="25">
                  <c:v>3.6610643290186902</c:v>
                </c:pt>
                <c:pt idx="26">
                  <c:v>3.7867530055951901</c:v>
                </c:pt>
                <c:pt idx="27">
                  <c:v>3.8870998058747901</c:v>
                </c:pt>
                <c:pt idx="28">
                  <c:v>3.9754282846087001</c:v>
                </c:pt>
                <c:pt idx="29">
                  <c:v>4.0709767905751901</c:v>
                </c:pt>
                <c:pt idx="30">
                  <c:v>4.1598150650339898</c:v>
                </c:pt>
                <c:pt idx="31">
                  <c:v>4.2398929719443004</c:v>
                </c:pt>
                <c:pt idx="32">
                  <c:v>4.3123830081691903</c:v>
                </c:pt>
                <c:pt idx="33">
                  <c:v>4.3946828754022897</c:v>
                </c:pt>
                <c:pt idx="34">
                  <c:v>4.4709788768801904</c:v>
                </c:pt>
                <c:pt idx="35">
                  <c:v>4.5353405590223899</c:v>
                </c:pt>
                <c:pt idx="36">
                  <c:v>4.59352103069289</c:v>
                </c:pt>
                <c:pt idx="37">
                  <c:v>4.6688382798727899</c:v>
                </c:pt>
                <c:pt idx="38">
                  <c:v>4.7316033127645003</c:v>
                </c:pt>
                <c:pt idx="39">
                  <c:v>4.7857378256743903</c:v>
                </c:pt>
                <c:pt idx="40">
                  <c:v>4.8510414652492901</c:v>
                </c:pt>
                <c:pt idx="41">
                  <c:v>4.90790298891259</c:v>
                </c:pt>
                <c:pt idx="42">
                  <c:v>4.9570951622105897</c:v>
                </c:pt>
                <c:pt idx="43">
                  <c:v>5.0024725619853001</c:v>
                </c:pt>
                <c:pt idx="44">
                  <c:v>5.0636540913688899</c:v>
                </c:pt>
                <c:pt idx="45">
                  <c:v>5.1120061156725898</c:v>
                </c:pt>
                <c:pt idx="46">
                  <c:v>5.15484791971629</c:v>
                </c:pt>
                <c:pt idx="47">
                  <c:v>5.1910559926394004</c:v>
                </c:pt>
                <c:pt idx="48">
                  <c:v>5.1910559926394004</c:v>
                </c:pt>
                <c:pt idx="49">
                  <c:v>5.1910559926394004</c:v>
                </c:pt>
                <c:pt idx="50">
                  <c:v>5.1910559926394004</c:v>
                </c:pt>
                <c:pt idx="51">
                  <c:v>5.1910559926394004</c:v>
                </c:pt>
                <c:pt idx="52">
                  <c:v>5.1910559926394004</c:v>
                </c:pt>
                <c:pt idx="53">
                  <c:v>5.1910559926394004</c:v>
                </c:pt>
                <c:pt idx="54">
                  <c:v>5.1910559926394004</c:v>
                </c:pt>
                <c:pt idx="55">
                  <c:v>5.1910559926394004</c:v>
                </c:pt>
                <c:pt idx="56">
                  <c:v>5.1910559926394004</c:v>
                </c:pt>
                <c:pt idx="57">
                  <c:v>5.1910559926394004</c:v>
                </c:pt>
                <c:pt idx="58">
                  <c:v>5.1910559926394004</c:v>
                </c:pt>
                <c:pt idx="59">
                  <c:v>5.1910559926394004</c:v>
                </c:pt>
                <c:pt idx="60">
                  <c:v>5.1910559926394004</c:v>
                </c:pt>
                <c:pt idx="61">
                  <c:v>5.1910559926394004</c:v>
                </c:pt>
                <c:pt idx="62">
                  <c:v>5.1910559926394004</c:v>
                </c:pt>
                <c:pt idx="63">
                  <c:v>5.1910559926394004</c:v>
                </c:pt>
                <c:pt idx="64">
                  <c:v>5.1910559926394004</c:v>
                </c:pt>
                <c:pt idx="65">
                  <c:v>5.1910559926394004</c:v>
                </c:pt>
              </c:numCache>
            </c:numRef>
          </c:val>
          <c:smooth val="0"/>
          <c:extLst>
            <c:ext xmlns:c16="http://schemas.microsoft.com/office/drawing/2014/chart" uri="{C3380CC4-5D6E-409C-BE32-E72D297353CC}">
              <c16:uniqueId val="{00000001-958D-4D7C-8041-2B3B692F27B0}"/>
            </c:ext>
          </c:extLst>
        </c:ser>
        <c:ser>
          <c:idx val="2"/>
          <c:order val="2"/>
          <c:tx>
            <c:strRef>
              <c:f>'ddos_entropy (1)'!$D$1</c:f>
              <c:strCache>
                <c:ptCount val="1"/>
                <c:pt idx="0">
                  <c:v>Normal</c:v>
                </c:pt>
              </c:strCache>
            </c:strRef>
          </c:tx>
          <c:spPr>
            <a:ln w="28575" cap="rnd">
              <a:solidFill>
                <a:srgbClr val="00B050"/>
              </a:solidFill>
              <a:round/>
            </a:ln>
            <a:effectLst/>
          </c:spPr>
          <c:marker>
            <c:symbol val="none"/>
          </c:marker>
          <c:cat>
            <c:numRef>
              <c:f>'ddos_entropy (1)'!$A$2:$A$67</c:f>
              <c:numCache>
                <c:formatCode>General</c:formatCode>
                <c:ptCount val="66"/>
                <c:pt idx="0">
                  <c:v>30</c:v>
                </c:pt>
                <c:pt idx="1">
                  <c:v>60</c:v>
                </c:pt>
                <c:pt idx="2">
                  <c:v>90</c:v>
                </c:pt>
                <c:pt idx="3">
                  <c:v>120</c:v>
                </c:pt>
                <c:pt idx="4">
                  <c:v>150</c:v>
                </c:pt>
                <c:pt idx="5">
                  <c:v>180</c:v>
                </c:pt>
                <c:pt idx="6">
                  <c:v>210</c:v>
                </c:pt>
                <c:pt idx="7">
                  <c:v>240</c:v>
                </c:pt>
                <c:pt idx="8">
                  <c:v>270</c:v>
                </c:pt>
                <c:pt idx="9">
                  <c:v>300</c:v>
                </c:pt>
                <c:pt idx="10">
                  <c:v>330</c:v>
                </c:pt>
                <c:pt idx="11">
                  <c:v>360</c:v>
                </c:pt>
                <c:pt idx="12">
                  <c:v>390</c:v>
                </c:pt>
                <c:pt idx="13">
                  <c:v>420</c:v>
                </c:pt>
                <c:pt idx="14">
                  <c:v>450</c:v>
                </c:pt>
                <c:pt idx="15">
                  <c:v>480</c:v>
                </c:pt>
                <c:pt idx="16">
                  <c:v>510</c:v>
                </c:pt>
                <c:pt idx="17">
                  <c:v>540</c:v>
                </c:pt>
                <c:pt idx="18">
                  <c:v>570</c:v>
                </c:pt>
                <c:pt idx="19">
                  <c:v>600</c:v>
                </c:pt>
                <c:pt idx="20">
                  <c:v>630</c:v>
                </c:pt>
                <c:pt idx="21">
                  <c:v>660</c:v>
                </c:pt>
                <c:pt idx="22">
                  <c:v>690</c:v>
                </c:pt>
                <c:pt idx="23">
                  <c:v>720</c:v>
                </c:pt>
                <c:pt idx="24">
                  <c:v>750</c:v>
                </c:pt>
                <c:pt idx="25">
                  <c:v>780</c:v>
                </c:pt>
                <c:pt idx="26">
                  <c:v>810</c:v>
                </c:pt>
                <c:pt idx="27">
                  <c:v>840</c:v>
                </c:pt>
                <c:pt idx="28">
                  <c:v>870</c:v>
                </c:pt>
                <c:pt idx="29">
                  <c:v>900</c:v>
                </c:pt>
                <c:pt idx="30">
                  <c:v>930</c:v>
                </c:pt>
                <c:pt idx="31">
                  <c:v>960</c:v>
                </c:pt>
                <c:pt idx="32">
                  <c:v>990</c:v>
                </c:pt>
                <c:pt idx="33">
                  <c:v>1020</c:v>
                </c:pt>
                <c:pt idx="34">
                  <c:v>1050</c:v>
                </c:pt>
                <c:pt idx="35">
                  <c:v>1080</c:v>
                </c:pt>
                <c:pt idx="36">
                  <c:v>1110</c:v>
                </c:pt>
                <c:pt idx="37">
                  <c:v>1140</c:v>
                </c:pt>
                <c:pt idx="38">
                  <c:v>1170</c:v>
                </c:pt>
                <c:pt idx="39">
                  <c:v>1200</c:v>
                </c:pt>
                <c:pt idx="40">
                  <c:v>1230</c:v>
                </c:pt>
                <c:pt idx="41">
                  <c:v>1260</c:v>
                </c:pt>
                <c:pt idx="42">
                  <c:v>1290</c:v>
                </c:pt>
                <c:pt idx="43">
                  <c:v>1320</c:v>
                </c:pt>
                <c:pt idx="44">
                  <c:v>1350</c:v>
                </c:pt>
                <c:pt idx="45">
                  <c:v>1380</c:v>
                </c:pt>
                <c:pt idx="46">
                  <c:v>1410</c:v>
                </c:pt>
                <c:pt idx="47">
                  <c:v>1440</c:v>
                </c:pt>
                <c:pt idx="48">
                  <c:v>1470</c:v>
                </c:pt>
                <c:pt idx="49">
                  <c:v>1500</c:v>
                </c:pt>
                <c:pt idx="50">
                  <c:v>1530</c:v>
                </c:pt>
                <c:pt idx="51">
                  <c:v>1560</c:v>
                </c:pt>
                <c:pt idx="52">
                  <c:v>1590</c:v>
                </c:pt>
                <c:pt idx="53">
                  <c:v>1620</c:v>
                </c:pt>
                <c:pt idx="54">
                  <c:v>1650</c:v>
                </c:pt>
                <c:pt idx="55">
                  <c:v>1680</c:v>
                </c:pt>
                <c:pt idx="56">
                  <c:v>1710</c:v>
                </c:pt>
                <c:pt idx="57">
                  <c:v>1740</c:v>
                </c:pt>
                <c:pt idx="58">
                  <c:v>1770</c:v>
                </c:pt>
                <c:pt idx="59">
                  <c:v>1800</c:v>
                </c:pt>
                <c:pt idx="60">
                  <c:v>1830</c:v>
                </c:pt>
                <c:pt idx="61">
                  <c:v>1860</c:v>
                </c:pt>
                <c:pt idx="62">
                  <c:v>1890</c:v>
                </c:pt>
                <c:pt idx="63">
                  <c:v>1920</c:v>
                </c:pt>
                <c:pt idx="64">
                  <c:v>1950</c:v>
                </c:pt>
                <c:pt idx="65">
                  <c:v>1980</c:v>
                </c:pt>
              </c:numCache>
            </c:numRef>
          </c:cat>
          <c:val>
            <c:numRef>
              <c:f>'ddos_entropy (1)'!$D$2:$D$67</c:f>
              <c:numCache>
                <c:formatCode>General</c:formatCode>
                <c:ptCount val="66"/>
                <c:pt idx="0">
                  <c:v>0.940285959</c:v>
                </c:pt>
                <c:pt idx="1">
                  <c:v>1.4878808699999999</c:v>
                </c:pt>
                <c:pt idx="2">
                  <c:v>2.1757893749999999</c:v>
                </c:pt>
                <c:pt idx="3">
                  <c:v>2.0692292889999999</c:v>
                </c:pt>
                <c:pt idx="4">
                  <c:v>1.9502068509999999</c:v>
                </c:pt>
                <c:pt idx="5">
                  <c:v>2.061094749</c:v>
                </c:pt>
                <c:pt idx="6">
                  <c:v>2.1267680609999999</c:v>
                </c:pt>
                <c:pt idx="7">
                  <c:v>2.134030385</c:v>
                </c:pt>
                <c:pt idx="8">
                  <c:v>2.1621789140000001</c:v>
                </c:pt>
                <c:pt idx="9">
                  <c:v>2.1547133820000002</c:v>
                </c:pt>
                <c:pt idx="10">
                  <c:v>2.1157923689999998</c:v>
                </c:pt>
                <c:pt idx="11">
                  <c:v>2.1133931100000001</c:v>
                </c:pt>
                <c:pt idx="12">
                  <c:v>2.189033453</c:v>
                </c:pt>
                <c:pt idx="13">
                  <c:v>2.1741359739999999</c:v>
                </c:pt>
                <c:pt idx="14">
                  <c:v>2.14849026</c:v>
                </c:pt>
                <c:pt idx="15">
                  <c:v>2.1615909449999999</c:v>
                </c:pt>
                <c:pt idx="16">
                  <c:v>2.1765511559999999</c:v>
                </c:pt>
                <c:pt idx="17">
                  <c:v>2.1765511559999999</c:v>
                </c:pt>
                <c:pt idx="18">
                  <c:v>2.1765511559999999</c:v>
                </c:pt>
                <c:pt idx="19">
                  <c:v>2.1765511559999999</c:v>
                </c:pt>
                <c:pt idx="20">
                  <c:v>2.1765511559999999</c:v>
                </c:pt>
                <c:pt idx="21">
                  <c:v>2.1765511559999999</c:v>
                </c:pt>
                <c:pt idx="22">
                  <c:v>2.1765511559999999</c:v>
                </c:pt>
                <c:pt idx="23">
                  <c:v>2.1765511559999999</c:v>
                </c:pt>
                <c:pt idx="24">
                  <c:v>2.1765511559999999</c:v>
                </c:pt>
                <c:pt idx="25">
                  <c:v>2.1765511559999999</c:v>
                </c:pt>
                <c:pt idx="26">
                  <c:v>2.1765511559999999</c:v>
                </c:pt>
                <c:pt idx="27">
                  <c:v>2.1765511559999999</c:v>
                </c:pt>
                <c:pt idx="28">
                  <c:v>2.1765511559999999</c:v>
                </c:pt>
                <c:pt idx="29">
                  <c:v>2.1765511559999999</c:v>
                </c:pt>
                <c:pt idx="30">
                  <c:v>2.1765511559999999</c:v>
                </c:pt>
                <c:pt idx="31">
                  <c:v>2.1765511559999999</c:v>
                </c:pt>
                <c:pt idx="32">
                  <c:v>2.1765511559999999</c:v>
                </c:pt>
                <c:pt idx="33">
                  <c:v>2.1765511559999999</c:v>
                </c:pt>
                <c:pt idx="34">
                  <c:v>2.1765511559999999</c:v>
                </c:pt>
                <c:pt idx="35">
                  <c:v>2.1765511559999999</c:v>
                </c:pt>
                <c:pt idx="36">
                  <c:v>2.1765511559999999</c:v>
                </c:pt>
                <c:pt idx="37">
                  <c:v>2.1765511559999999</c:v>
                </c:pt>
                <c:pt idx="38">
                  <c:v>2.1765511559999999</c:v>
                </c:pt>
                <c:pt idx="39">
                  <c:v>2.1765511559999999</c:v>
                </c:pt>
                <c:pt idx="40">
                  <c:v>2.1765511559999999</c:v>
                </c:pt>
                <c:pt idx="41">
                  <c:v>2.1765511559999999</c:v>
                </c:pt>
                <c:pt idx="42">
                  <c:v>2.1765511559999999</c:v>
                </c:pt>
                <c:pt idx="43">
                  <c:v>2.1765511559999999</c:v>
                </c:pt>
                <c:pt idx="44">
                  <c:v>2.1765511559999999</c:v>
                </c:pt>
                <c:pt idx="45">
                  <c:v>2.1765511559999999</c:v>
                </c:pt>
                <c:pt idx="46">
                  <c:v>2.1765511559999999</c:v>
                </c:pt>
                <c:pt idx="47">
                  <c:v>2.1765511559999999</c:v>
                </c:pt>
                <c:pt idx="48">
                  <c:v>2.1765511559999999</c:v>
                </c:pt>
                <c:pt idx="49">
                  <c:v>2.1765511559999999</c:v>
                </c:pt>
                <c:pt idx="50">
                  <c:v>2.1765511559999999</c:v>
                </c:pt>
                <c:pt idx="51">
                  <c:v>2.1765511559999999</c:v>
                </c:pt>
                <c:pt idx="52">
                  <c:v>2.1765511559999999</c:v>
                </c:pt>
                <c:pt idx="53">
                  <c:v>2.1765511559999999</c:v>
                </c:pt>
                <c:pt idx="54">
                  <c:v>2.1765511559999999</c:v>
                </c:pt>
                <c:pt idx="55">
                  <c:v>2.1765511559999999</c:v>
                </c:pt>
                <c:pt idx="56">
                  <c:v>2.1765511559999999</c:v>
                </c:pt>
                <c:pt idx="57">
                  <c:v>2.1765511559999999</c:v>
                </c:pt>
                <c:pt idx="58">
                  <c:v>2.1765511559999999</c:v>
                </c:pt>
                <c:pt idx="59">
                  <c:v>2.1765511559999999</c:v>
                </c:pt>
                <c:pt idx="60">
                  <c:v>2.1765511559999999</c:v>
                </c:pt>
                <c:pt idx="61">
                  <c:v>2.1765511559999999</c:v>
                </c:pt>
                <c:pt idx="62">
                  <c:v>2.1765511559999999</c:v>
                </c:pt>
                <c:pt idx="63">
                  <c:v>2.1765511559999999</c:v>
                </c:pt>
                <c:pt idx="64">
                  <c:v>2.1765511559999999</c:v>
                </c:pt>
                <c:pt idx="65">
                  <c:v>2.1765511559999999</c:v>
                </c:pt>
              </c:numCache>
            </c:numRef>
          </c:val>
          <c:smooth val="0"/>
          <c:extLst>
            <c:ext xmlns:c16="http://schemas.microsoft.com/office/drawing/2014/chart" uri="{C3380CC4-5D6E-409C-BE32-E72D297353CC}">
              <c16:uniqueId val="{00000002-958D-4D7C-8041-2B3B692F27B0}"/>
            </c:ext>
          </c:extLst>
        </c:ser>
        <c:dLbls>
          <c:showLegendKey val="0"/>
          <c:showVal val="0"/>
          <c:showCatName val="0"/>
          <c:showSerName val="0"/>
          <c:showPercent val="0"/>
          <c:showBubbleSize val="0"/>
        </c:dLbls>
        <c:smooth val="0"/>
        <c:axId val="594729072"/>
        <c:axId val="594731368"/>
      </c:lineChart>
      <c:catAx>
        <c:axId val="59472907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94731368"/>
        <c:crosses val="autoZero"/>
        <c:auto val="1"/>
        <c:lblAlgn val="ctr"/>
        <c:lblOffset val="100"/>
        <c:noMultiLvlLbl val="0"/>
      </c:catAx>
      <c:valAx>
        <c:axId val="594731368"/>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94729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006976796320567E-2"/>
          <c:y val="3.9444200996580185E-2"/>
          <c:w val="0.82718367463994624"/>
          <c:h val="0.69959895101577996"/>
        </c:manualLayout>
      </c:layout>
      <c:lineChart>
        <c:grouping val="standard"/>
        <c:varyColors val="0"/>
        <c:ser>
          <c:idx val="0"/>
          <c:order val="0"/>
          <c:tx>
            <c:strRef>
              <c:f>ddos_score!$B$1</c:f>
              <c:strCache>
                <c:ptCount val="1"/>
                <c:pt idx="0">
                  <c:v>ddos score</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val>
            <c:numRef>
              <c:f>ddos_score!$B$2:$B$45</c:f>
              <c:numCache>
                <c:formatCode>General</c:formatCode>
                <c:ptCount val="44"/>
                <c:pt idx="0">
                  <c:v>3.7599999999999897E-2</c:v>
                </c:pt>
                <c:pt idx="1">
                  <c:v>9.4399999999999901E-2</c:v>
                </c:pt>
                <c:pt idx="2">
                  <c:v>7.7600000000000002E-2</c:v>
                </c:pt>
                <c:pt idx="3">
                  <c:v>0.1144</c:v>
                </c:pt>
                <c:pt idx="4">
                  <c:v>3.44E-2</c:v>
                </c:pt>
                <c:pt idx="5">
                  <c:v>0.30159999999999898</c:v>
                </c:pt>
                <c:pt idx="6">
                  <c:v>0.25439999999999902</c:v>
                </c:pt>
              </c:numCache>
            </c:numRef>
          </c:val>
          <c:smooth val="0"/>
          <c:extLst>
            <c:ext xmlns:c16="http://schemas.microsoft.com/office/drawing/2014/chart" uri="{C3380CC4-5D6E-409C-BE32-E72D297353CC}">
              <c16:uniqueId val="{00000000-6940-4D74-A064-76D7B3E32852}"/>
            </c:ext>
          </c:extLst>
        </c:ser>
        <c:ser>
          <c:idx val="1"/>
          <c:order val="1"/>
          <c:tx>
            <c:strRef>
              <c:f>ddos_score!$C$1</c:f>
              <c:strCache>
                <c:ptCount val="1"/>
                <c:pt idx="0">
                  <c:v>flash score</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val>
            <c:numRef>
              <c:f>ddos_score!$C$2:$C$45</c:f>
              <c:numCache>
                <c:formatCode>General</c:formatCode>
                <c:ptCount val="44"/>
                <c:pt idx="0">
                  <c:v>3.4970238095237902E-2</c:v>
                </c:pt>
                <c:pt idx="1">
                  <c:v>8.7797619047618902E-2</c:v>
                </c:pt>
                <c:pt idx="2">
                  <c:v>7.2172619047618902E-2</c:v>
                </c:pt>
                <c:pt idx="3">
                  <c:v>0.10639880952381001</c:v>
                </c:pt>
                <c:pt idx="4">
                  <c:v>3.1994047619047901E-2</c:v>
                </c:pt>
                <c:pt idx="5">
                  <c:v>1.6369047619047901E-2</c:v>
                </c:pt>
                <c:pt idx="6">
                  <c:v>1.71130952380949E-2</c:v>
                </c:pt>
                <c:pt idx="7">
                  <c:v>1.6369047619047901E-2</c:v>
                </c:pt>
                <c:pt idx="8">
                  <c:v>1.71130952380949E-2</c:v>
                </c:pt>
                <c:pt idx="9">
                  <c:v>1.7857142857142901E-2</c:v>
                </c:pt>
                <c:pt idx="10">
                  <c:v>1.5625E-2</c:v>
                </c:pt>
                <c:pt idx="11">
                  <c:v>1.71130952380949E-2</c:v>
                </c:pt>
                <c:pt idx="12">
                  <c:v>1.6369047619047901E-2</c:v>
                </c:pt>
                <c:pt idx="13">
                  <c:v>1.71130952380949E-2</c:v>
                </c:pt>
                <c:pt idx="14">
                  <c:v>1.6369047619047901E-2</c:v>
                </c:pt>
                <c:pt idx="15">
                  <c:v>1.71130952380949E-2</c:v>
                </c:pt>
                <c:pt idx="16">
                  <c:v>1.6369047619047901E-2</c:v>
                </c:pt>
                <c:pt idx="17">
                  <c:v>1.6369047619047901E-2</c:v>
                </c:pt>
                <c:pt idx="18">
                  <c:v>1.6369047619047901E-2</c:v>
                </c:pt>
                <c:pt idx="19">
                  <c:v>1.71130952380949E-2</c:v>
                </c:pt>
                <c:pt idx="20">
                  <c:v>1.6369047619047901E-2</c:v>
                </c:pt>
                <c:pt idx="21">
                  <c:v>1.71130952380949E-2</c:v>
                </c:pt>
                <c:pt idx="22">
                  <c:v>1.7857142857142901E-2</c:v>
                </c:pt>
                <c:pt idx="23">
                  <c:v>1.71130952380949E-2</c:v>
                </c:pt>
                <c:pt idx="24">
                  <c:v>1.6369047619047901E-2</c:v>
                </c:pt>
                <c:pt idx="25">
                  <c:v>1.6369047619047901E-2</c:v>
                </c:pt>
                <c:pt idx="26">
                  <c:v>1.71130952380949E-2</c:v>
                </c:pt>
                <c:pt idx="27">
                  <c:v>1.5625E-2</c:v>
                </c:pt>
                <c:pt idx="28">
                  <c:v>1.71130952380949E-2</c:v>
                </c:pt>
                <c:pt idx="29">
                  <c:v>1.6369047619047901E-2</c:v>
                </c:pt>
                <c:pt idx="30">
                  <c:v>1.7857142857142901E-2</c:v>
                </c:pt>
                <c:pt idx="31">
                  <c:v>1.71130952380949E-2</c:v>
                </c:pt>
                <c:pt idx="32">
                  <c:v>1.5625E-2</c:v>
                </c:pt>
                <c:pt idx="33">
                  <c:v>1.71130952380949E-2</c:v>
                </c:pt>
                <c:pt idx="34">
                  <c:v>1.5625E-2</c:v>
                </c:pt>
                <c:pt idx="35">
                  <c:v>1.6369047619047901E-2</c:v>
                </c:pt>
                <c:pt idx="36">
                  <c:v>1.6369047619047901E-2</c:v>
                </c:pt>
                <c:pt idx="37">
                  <c:v>1.7857142857142901E-2</c:v>
                </c:pt>
                <c:pt idx="38">
                  <c:v>1.6369047619047901E-2</c:v>
                </c:pt>
                <c:pt idx="39">
                  <c:v>1.71130952380949E-2</c:v>
                </c:pt>
                <c:pt idx="40">
                  <c:v>1.6369047619047901E-2</c:v>
                </c:pt>
                <c:pt idx="41">
                  <c:v>1.6369047619047901E-2</c:v>
                </c:pt>
                <c:pt idx="42">
                  <c:v>1.71130952380949E-2</c:v>
                </c:pt>
                <c:pt idx="43">
                  <c:v>1.5625E-2</c:v>
                </c:pt>
              </c:numCache>
            </c:numRef>
          </c:val>
          <c:smooth val="0"/>
          <c:extLst>
            <c:ext xmlns:c16="http://schemas.microsoft.com/office/drawing/2014/chart" uri="{C3380CC4-5D6E-409C-BE32-E72D297353CC}">
              <c16:uniqueId val="{00000001-6940-4D74-A064-76D7B3E32852}"/>
            </c:ext>
          </c:extLst>
        </c:ser>
        <c:ser>
          <c:idx val="2"/>
          <c:order val="2"/>
          <c:tx>
            <c:strRef>
              <c:f>ddos_score!$D$1</c:f>
              <c:strCache>
                <c:ptCount val="1"/>
                <c:pt idx="0">
                  <c:v>assumption</c:v>
                </c:pt>
              </c:strCache>
            </c:strRef>
          </c:tx>
          <c:spPr>
            <a:ln w="28575" cap="rnd">
              <a:solidFill>
                <a:schemeClr val="accent6">
                  <a:lumMod val="40000"/>
                  <a:lumOff val="60000"/>
                </a:schemeClr>
              </a:solidFill>
              <a:round/>
            </a:ln>
            <a:effectLst/>
          </c:spPr>
          <c:marker>
            <c:symbol val="circle"/>
            <c:size val="5"/>
            <c:spPr>
              <a:solidFill>
                <a:schemeClr val="accent5">
                  <a:lumMod val="40000"/>
                  <a:lumOff val="60000"/>
                </a:schemeClr>
              </a:solidFill>
              <a:ln w="9525">
                <a:solidFill>
                  <a:schemeClr val="accent6">
                    <a:lumMod val="40000"/>
                    <a:lumOff val="60000"/>
                  </a:schemeClr>
                </a:solidFill>
              </a:ln>
              <a:effectLst/>
            </c:spPr>
          </c:marker>
          <c:val>
            <c:numRef>
              <c:f>ddos_score!$D$2:$D$45</c:f>
              <c:numCache>
                <c:formatCode>General</c:formatCode>
                <c:ptCount val="44"/>
                <c:pt idx="7">
                  <c:v>0.25439999999999902</c:v>
                </c:pt>
                <c:pt idx="8">
                  <c:v>0.25439999999999902</c:v>
                </c:pt>
                <c:pt idx="9">
                  <c:v>0.25439999999999902</c:v>
                </c:pt>
                <c:pt idx="10">
                  <c:v>0.25439999999999902</c:v>
                </c:pt>
                <c:pt idx="11">
                  <c:v>0.25439999999999902</c:v>
                </c:pt>
                <c:pt idx="12">
                  <c:v>0.25439999999999902</c:v>
                </c:pt>
                <c:pt idx="13">
                  <c:v>0.25439999999999902</c:v>
                </c:pt>
                <c:pt idx="14">
                  <c:v>0.25439999999999902</c:v>
                </c:pt>
                <c:pt idx="15">
                  <c:v>0.25439999999999902</c:v>
                </c:pt>
                <c:pt idx="16">
                  <c:v>0.25439999999999902</c:v>
                </c:pt>
                <c:pt idx="17">
                  <c:v>0.25439999999999902</c:v>
                </c:pt>
                <c:pt idx="18">
                  <c:v>0.25439999999999902</c:v>
                </c:pt>
                <c:pt idx="19">
                  <c:v>0.25439999999999902</c:v>
                </c:pt>
                <c:pt idx="20">
                  <c:v>0.25439999999999902</c:v>
                </c:pt>
                <c:pt idx="21">
                  <c:v>0.25439999999999902</c:v>
                </c:pt>
                <c:pt idx="22">
                  <c:v>0.25439999999999902</c:v>
                </c:pt>
                <c:pt idx="23">
                  <c:v>0.25439999999999902</c:v>
                </c:pt>
                <c:pt idx="24">
                  <c:v>0.25439999999999902</c:v>
                </c:pt>
                <c:pt idx="25">
                  <c:v>0.25439999999999902</c:v>
                </c:pt>
                <c:pt idx="26">
                  <c:v>0.25439999999999902</c:v>
                </c:pt>
                <c:pt idx="27">
                  <c:v>0.25439999999999902</c:v>
                </c:pt>
                <c:pt idx="28">
                  <c:v>0.25439999999999902</c:v>
                </c:pt>
                <c:pt idx="29">
                  <c:v>0.25439999999999902</c:v>
                </c:pt>
                <c:pt idx="30">
                  <c:v>0.25439999999999902</c:v>
                </c:pt>
                <c:pt idx="31">
                  <c:v>0.25439999999999902</c:v>
                </c:pt>
                <c:pt idx="32">
                  <c:v>0.25439999999999902</c:v>
                </c:pt>
                <c:pt idx="33">
                  <c:v>0.25439999999999902</c:v>
                </c:pt>
                <c:pt idx="34">
                  <c:v>0.25439999999999902</c:v>
                </c:pt>
                <c:pt idx="35">
                  <c:v>0.25439999999999902</c:v>
                </c:pt>
                <c:pt idx="36">
                  <c:v>0.25439999999999902</c:v>
                </c:pt>
                <c:pt idx="37">
                  <c:v>0.25439999999999902</c:v>
                </c:pt>
                <c:pt idx="38">
                  <c:v>0.25439999999999902</c:v>
                </c:pt>
                <c:pt idx="39">
                  <c:v>0.25439999999999902</c:v>
                </c:pt>
                <c:pt idx="40">
                  <c:v>0.25439999999999902</c:v>
                </c:pt>
                <c:pt idx="41">
                  <c:v>0.25439999999999902</c:v>
                </c:pt>
                <c:pt idx="42">
                  <c:v>0.25439999999999902</c:v>
                </c:pt>
                <c:pt idx="43">
                  <c:v>0.25439999999999902</c:v>
                </c:pt>
              </c:numCache>
            </c:numRef>
          </c:val>
          <c:smooth val="0"/>
          <c:extLst>
            <c:ext xmlns:c16="http://schemas.microsoft.com/office/drawing/2014/chart" uri="{C3380CC4-5D6E-409C-BE32-E72D297353CC}">
              <c16:uniqueId val="{00000002-6940-4D74-A064-76D7B3E32852}"/>
            </c:ext>
          </c:extLst>
        </c:ser>
        <c:dLbls>
          <c:showLegendKey val="0"/>
          <c:showVal val="0"/>
          <c:showCatName val="0"/>
          <c:showSerName val="0"/>
          <c:showPercent val="0"/>
          <c:showBubbleSize val="0"/>
        </c:dLbls>
        <c:marker val="1"/>
        <c:smooth val="0"/>
        <c:axId val="518040928"/>
        <c:axId val="518044864"/>
      </c:lineChart>
      <c:catAx>
        <c:axId val="518040928"/>
        <c:scaling>
          <c:orientation val="maxMin"/>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a:t>Diffrent Groups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18044864"/>
        <c:crosses val="autoZero"/>
        <c:auto val="1"/>
        <c:lblAlgn val="ctr"/>
        <c:lblOffset val="100"/>
        <c:noMultiLvlLbl val="0"/>
      </c:catAx>
      <c:valAx>
        <c:axId val="518044864"/>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a:t>Score value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18040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551A72D-5D5C-4BEF-B460-874A19CAC3CC}" type="datetimeFigureOut">
              <a:rPr lang="he-IL" smtClean="0"/>
              <a:t>י"ד/כסלו/תשפ"א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2D66815-30DE-4C11-8FB8-627609DC2179}" type="slidenum">
              <a:rPr lang="he-IL" smtClean="0"/>
              <a:t>‹#›</a:t>
            </a:fld>
            <a:endParaRPr lang="he-IL"/>
          </a:p>
        </p:txBody>
      </p:sp>
    </p:spTree>
    <p:extLst>
      <p:ext uri="{BB962C8B-B14F-4D97-AF65-F5344CB8AC3E}">
        <p14:creationId xmlns:p14="http://schemas.microsoft.com/office/powerpoint/2010/main" val="335820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F5C4ACE-B4B8-4555-BE10-C58E6733B6FD}" type="datetime8">
              <a:rPr lang="he-IL" smtClean="0"/>
              <a:t>30 נובמבר 20</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26167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EC5285-F5D5-43DC-A2F4-5055BED18111}"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2255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88CE95-6DFA-46CF-9A02-9AEC6C683900}"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41385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0B312-D021-4F37-A0C0-BA3338AA787C}"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99335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A655-9003-4497-8E86-5040AC66F471}"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15973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748833-19EF-483F-8985-8FC771D418DF}" type="datetime8">
              <a:rPr lang="he-IL" smtClean="0"/>
              <a:t>30 נובמבר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1835990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BDA83B-ADEB-436F-8D33-21510856F6D2}" type="datetime8">
              <a:rPr lang="he-IL" smtClean="0"/>
              <a:t>30 נובמבר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1992868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6E8EE-B14F-4510-97FC-A384AD109F02}" type="datetime8">
              <a:rPr lang="he-IL" smtClean="0"/>
              <a:t>30 נובמבר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2856310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F2E8AA-56D5-40D9-9197-31503512D4EC}" type="datetime8">
              <a:rPr lang="he-IL" smtClean="0"/>
              <a:t>30 נובמבר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30089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F2913-3C7E-483D-B808-C44D2184954F}" type="datetime8">
              <a:rPr lang="he-IL" smtClean="0"/>
              <a:t>30 נובמבר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83375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7B1425-FD6B-47C5-8615-CA503E100602}" type="datetime8">
              <a:rPr lang="he-IL" smtClean="0"/>
              <a:t>30 נובמבר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137886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E06736-BA6D-4605-BC0E-D30E8295E9E8}"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97462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2B169B-730D-4259-9A75-1BEA2636F061}" type="datetime8">
              <a:rPr lang="he-IL" smtClean="0"/>
              <a:t>30 נובמבר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177218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E87D8E-41A1-4E7F-9F0F-061CC5E84D1B}" type="datetime8">
              <a:rPr lang="he-IL" smtClean="0"/>
              <a:t>30 נובמבר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655055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182DD-AA03-4AE8-A300-1DDFB16C2990}" type="datetime8">
              <a:rPr lang="he-IL" smtClean="0"/>
              <a:t>30 נובמבר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03503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68EA5E-84C0-4861-8428-DBF7E2087B82}"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8168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1C0C9C-2BDC-4A52-A405-B33A39FF29E6}" type="datetime8">
              <a:rPr lang="he-IL" smtClean="0"/>
              <a:t>30 נובמבר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12D7CA0-4DB5-493F-94A2-0ADA6475CDFB}" type="slidenum">
              <a:rPr lang="he-IL" smtClean="0"/>
              <a:t>‹#›</a:t>
            </a:fld>
            <a:endParaRPr lang="he-IL"/>
          </a:p>
        </p:txBody>
      </p:sp>
    </p:spTree>
    <p:extLst>
      <p:ext uri="{BB962C8B-B14F-4D97-AF65-F5344CB8AC3E}">
        <p14:creationId xmlns:p14="http://schemas.microsoft.com/office/powerpoint/2010/main" val="3420760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9459C0-CD21-411B-A207-6314285608AE}" type="datetime8">
              <a:rPr lang="he-IL" smtClean="0"/>
              <a:t>30 נובמבר 20</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2D7CA0-4DB5-493F-94A2-0ADA6475CDFB}" type="slidenum">
              <a:rPr lang="he-IL" smtClean="0"/>
              <a:t>‹#›</a:t>
            </a:fld>
            <a:endParaRPr lang="he-IL"/>
          </a:p>
        </p:txBody>
      </p:sp>
    </p:spTree>
    <p:extLst>
      <p:ext uri="{BB962C8B-B14F-4D97-AF65-F5344CB8AC3E}">
        <p14:creationId xmlns:p14="http://schemas.microsoft.com/office/powerpoint/2010/main" val="19743356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ECCE-02EF-4923-ADB4-B95A3BDB86DF}"/>
              </a:ext>
            </a:extLst>
          </p:cNvPr>
          <p:cNvSpPr>
            <a:spLocks noGrp="1"/>
          </p:cNvSpPr>
          <p:nvPr>
            <p:ph type="ctrTitle"/>
          </p:nvPr>
        </p:nvSpPr>
        <p:spPr/>
        <p:txBody>
          <a:bodyPr>
            <a:normAutofit/>
          </a:bodyPr>
          <a:lstStyle/>
          <a:p>
            <a:pPr algn="ctr"/>
            <a:r>
              <a:rPr lang="en-US" dirty="0"/>
              <a:t>Entropy-score: A Method to Detect DDoS Attack</a:t>
            </a:r>
            <a:br>
              <a:rPr lang="en-US" dirty="0"/>
            </a:br>
            <a:r>
              <a:rPr lang="en-US" dirty="0"/>
              <a:t>and Flash Crowd</a:t>
            </a:r>
            <a:endParaRPr lang="he-IL" dirty="0"/>
          </a:p>
        </p:txBody>
      </p:sp>
      <p:sp>
        <p:nvSpPr>
          <p:cNvPr id="3" name="Subtitle 2">
            <a:extLst>
              <a:ext uri="{FF2B5EF4-FFF2-40B4-BE49-F238E27FC236}">
                <a16:creationId xmlns:a16="http://schemas.microsoft.com/office/drawing/2014/main" id="{43791902-9356-40A9-AD7A-1B7DE8F457F8}"/>
              </a:ext>
            </a:extLst>
          </p:cNvPr>
          <p:cNvSpPr>
            <a:spLocks noGrp="1"/>
          </p:cNvSpPr>
          <p:nvPr>
            <p:ph type="subTitle" idx="1"/>
          </p:nvPr>
        </p:nvSpPr>
        <p:spPr>
          <a:xfrm>
            <a:off x="1515291" y="3602038"/>
            <a:ext cx="9152708" cy="2133600"/>
          </a:xfrm>
        </p:spPr>
        <p:txBody>
          <a:bodyPr>
            <a:normAutofit fontScale="55000" lnSpcReduction="20000"/>
          </a:bodyPr>
          <a:lstStyle/>
          <a:p>
            <a:pPr algn="ctr" rtl="0"/>
            <a:r>
              <a:rPr lang="en-US" sz="3600" dirty="0"/>
              <a:t>By Akshat Gaurav &amp; </a:t>
            </a:r>
            <a:r>
              <a:rPr lang="en-US" sz="3600" dirty="0" err="1"/>
              <a:t>Awadhesh</a:t>
            </a:r>
            <a:r>
              <a:rPr lang="en-US" sz="3600" dirty="0"/>
              <a:t> Kumar Singh</a:t>
            </a:r>
          </a:p>
          <a:p>
            <a:pPr rtl="0"/>
            <a:endParaRPr lang="en-US" dirty="0"/>
          </a:p>
          <a:p>
            <a:pPr rtl="0"/>
            <a:r>
              <a:rPr lang="en-US" sz="6500" b="1" dirty="0" err="1"/>
              <a:t>Tslil</a:t>
            </a:r>
            <a:r>
              <a:rPr lang="en-US" sz="6500" b="1" dirty="0"/>
              <a:t> Greenberg - 313347841</a:t>
            </a:r>
          </a:p>
          <a:p>
            <a:pPr rtl="0"/>
            <a:r>
              <a:rPr lang="en-US" sz="6500" b="1" dirty="0"/>
              <a:t>Hila Gurevich -  204434096</a:t>
            </a:r>
            <a:endParaRPr lang="he-IL" sz="6500" b="1" dirty="0"/>
          </a:p>
        </p:txBody>
      </p:sp>
    </p:spTree>
    <p:extLst>
      <p:ext uri="{BB962C8B-B14F-4D97-AF65-F5344CB8AC3E}">
        <p14:creationId xmlns:p14="http://schemas.microsoft.com/office/powerpoint/2010/main" val="84736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en-US" b="1" dirty="0">
                <a:effectLst>
                  <a:outerShdw blurRad="38100" dist="38100" dir="2700000" algn="tl">
                    <a:srgbClr val="000000">
                      <a:alpha val="43137"/>
                    </a:srgbClr>
                  </a:outerShdw>
                </a:effectLst>
              </a:rPr>
              <a:t>Entropy calculation</a:t>
            </a:r>
          </a:p>
        </p:txBody>
      </p:sp>
      <mc:AlternateContent xmlns:mc="http://schemas.openxmlformats.org/markup-compatibility/2006" xmlns:a14="http://schemas.microsoft.com/office/drawing/2010/main">
        <mc:Choice Requires="a14">
          <p:sp>
            <p:nvSpPr>
              <p:cNvPr id="6" name="מציין מיקום תוכן 5"/>
              <p:cNvSpPr>
                <a:spLocks noGrp="1"/>
              </p:cNvSpPr>
              <p:nvPr>
                <p:ph idx="1"/>
              </p:nvPr>
            </p:nvSpPr>
            <p:spPr>
              <a:xfrm>
                <a:off x="836611" y="1807721"/>
                <a:ext cx="5257801" cy="2294934"/>
              </a:xfrm>
              <a:ln w="19050">
                <a:noFill/>
              </a:ln>
            </p:spPr>
            <p:txBody>
              <a:bodyPr>
                <a:noAutofit/>
              </a:bodyPr>
              <a:lstStyle/>
              <a:p>
                <a:pPr marL="0" indent="0" algn="l" rtl="0">
                  <a:buNone/>
                </a:pPr>
                <a:r>
                  <a:rPr lang="en-US" sz="2300" b="1" dirty="0"/>
                  <a:t>What is entropy? </a:t>
                </a:r>
              </a:p>
              <a:p>
                <a:pPr marL="0" indent="0" algn="l" rtl="0">
                  <a:buNone/>
                </a:pPr>
                <a:r>
                  <a:rPr lang="en-US" sz="2300" dirty="0"/>
                  <a:t>The degree of disorder or uncertainty in a system</a:t>
                </a:r>
              </a:p>
              <a:p>
                <a:pPr marL="0" indent="0" algn="l">
                  <a:buNone/>
                </a:pPr>
                <a:r>
                  <a:rPr lang="en-US" sz="2300" i="1" dirty="0"/>
                  <a:t>	</a:t>
                </a:r>
                <a14:m>
                  <m:oMath xmlns:m="http://schemas.openxmlformats.org/officeDocument/2006/math">
                    <m:r>
                      <m:rPr>
                        <m:nor/>
                      </m:rPr>
                      <a:rPr lang="en-US" sz="2300" dirty="0"/>
                      <m:t>Entropy</m:t>
                    </m:r>
                    <m:r>
                      <m:rPr>
                        <m:nor/>
                      </m:rPr>
                      <a:rPr lang="en-US" sz="2300" dirty="0"/>
                      <m:t>(</m:t>
                    </m:r>
                    <m:r>
                      <m:rPr>
                        <m:nor/>
                      </m:rPr>
                      <a:rPr lang="en-US" sz="2300" dirty="0"/>
                      <m:t>H</m:t>
                    </m:r>
                    <m:r>
                      <m:rPr>
                        <m:nor/>
                      </m:rPr>
                      <a:rPr lang="en-US" sz="2300" dirty="0"/>
                      <m:t>)</m:t>
                    </m:r>
                    <m:r>
                      <a:rPr lang="en-US" sz="2300" b="0" i="0" dirty="0" smtClean="0">
                        <a:latin typeface="Cambria Math" panose="02040503050406030204" pitchFamily="18" charset="0"/>
                      </a:rPr>
                      <m:t>=</m:t>
                    </m:r>
                    <m:nary>
                      <m:naryPr>
                        <m:chr m:val="∑"/>
                        <m:supHide m:val="on"/>
                        <m:ctrlPr>
                          <a:rPr lang="en-IL" sz="2300" i="1">
                            <a:latin typeface="Cambria Math" panose="02040503050406030204" pitchFamily="18" charset="0"/>
                          </a:rPr>
                        </m:ctrlPr>
                      </m:naryPr>
                      <m:sub>
                        <m:r>
                          <m:rPr>
                            <m:brk m:alnAt="7"/>
                          </m:rPr>
                          <a:rPr lang="en-US" sz="2300">
                            <a:latin typeface="Cambria Math" panose="02040503050406030204" pitchFamily="18" charset="0"/>
                          </a:rPr>
                          <m:t>𝑥</m:t>
                        </m:r>
                      </m:sub>
                      <m:sup/>
                      <m:e>
                        <m:r>
                          <m:rPr>
                            <m:nor/>
                          </m:rPr>
                          <a:rPr lang="en-US" sz="2300" dirty="0"/>
                          <m:t>p</m:t>
                        </m:r>
                        <m:r>
                          <m:rPr>
                            <m:nor/>
                          </m:rPr>
                          <a:rPr lang="en-US" sz="2300" dirty="0"/>
                          <m:t>(</m:t>
                        </m:r>
                        <m:sSub>
                          <m:sSubPr>
                            <m:ctrlPr>
                              <a:rPr lang="en-IL" sz="2300" i="1" dirty="0">
                                <a:latin typeface="Cambria Math" panose="02040503050406030204" pitchFamily="18" charset="0"/>
                              </a:rPr>
                            </m:ctrlPr>
                          </m:sSubPr>
                          <m:e>
                            <m:r>
                              <a:rPr lang="en-US" sz="2300" dirty="0">
                                <a:latin typeface="Cambria Math" panose="02040503050406030204" pitchFamily="18" charset="0"/>
                              </a:rPr>
                              <m:t>𝑥</m:t>
                            </m:r>
                          </m:e>
                          <m:sub>
                            <m:r>
                              <a:rPr lang="en-US" sz="2300" dirty="0">
                                <a:latin typeface="Cambria Math" panose="02040503050406030204" pitchFamily="18" charset="0"/>
                              </a:rPr>
                              <m:t>𝑖</m:t>
                            </m:r>
                          </m:sub>
                        </m:sSub>
                        <m:r>
                          <m:rPr>
                            <m:nor/>
                          </m:rPr>
                          <a:rPr lang="en-US" sz="2300" dirty="0"/>
                          <m:t>) </m:t>
                        </m:r>
                        <m:func>
                          <m:funcPr>
                            <m:ctrlPr>
                              <a:rPr lang="en-US" sz="2300" i="1" dirty="0" smtClean="0">
                                <a:latin typeface="Cambria Math" panose="02040503050406030204" pitchFamily="18" charset="0"/>
                              </a:rPr>
                            </m:ctrlPr>
                          </m:funcPr>
                          <m:fName>
                            <m:sSub>
                              <m:sSubPr>
                                <m:ctrlPr>
                                  <a:rPr lang="en-US" sz="2300" i="1" dirty="0" smtClean="0">
                                    <a:latin typeface="Cambria Math" panose="02040503050406030204" pitchFamily="18" charset="0"/>
                                  </a:rPr>
                                </m:ctrlPr>
                              </m:sSubPr>
                              <m:e>
                                <m:r>
                                  <m:rPr>
                                    <m:sty m:val="p"/>
                                  </m:rPr>
                                  <a:rPr lang="en-US" sz="2300" i="0" dirty="0" smtClean="0">
                                    <a:latin typeface="Cambria Math" panose="02040503050406030204" pitchFamily="18" charset="0"/>
                                  </a:rPr>
                                  <m:t>log</m:t>
                                </m:r>
                              </m:e>
                              <m:sub>
                                <m:r>
                                  <a:rPr lang="en-US" sz="2300" b="0" i="1" dirty="0" smtClean="0">
                                    <a:latin typeface="Cambria Math" panose="02040503050406030204" pitchFamily="18" charset="0"/>
                                  </a:rPr>
                                  <m:t>2</m:t>
                                </m:r>
                              </m:sub>
                            </m:sSub>
                          </m:fName>
                          <m:e>
                            <m:r>
                              <m:rPr>
                                <m:nor/>
                              </m:rPr>
                              <a:rPr lang="en-US" sz="2300" dirty="0"/>
                              <m:t>(</m:t>
                            </m:r>
                            <m:r>
                              <m:rPr>
                                <m:nor/>
                              </m:rPr>
                              <a:rPr lang="en-US" sz="2300" dirty="0"/>
                              <m:t>p</m:t>
                            </m:r>
                            <m:r>
                              <m:rPr>
                                <m:nor/>
                              </m:rPr>
                              <a:rPr lang="en-US" sz="2300" dirty="0"/>
                              <m:t>(</m:t>
                            </m:r>
                            <m:sSub>
                              <m:sSubPr>
                                <m:ctrlPr>
                                  <a:rPr lang="en-IL" sz="2300" i="1" dirty="0">
                                    <a:latin typeface="Cambria Math" panose="02040503050406030204" pitchFamily="18" charset="0"/>
                                  </a:rPr>
                                </m:ctrlPr>
                              </m:sSubPr>
                              <m:e>
                                <m:r>
                                  <a:rPr lang="en-US" sz="2300" dirty="0">
                                    <a:latin typeface="Cambria Math" panose="02040503050406030204" pitchFamily="18" charset="0"/>
                                  </a:rPr>
                                  <m:t>𝑥</m:t>
                                </m:r>
                              </m:e>
                              <m:sub>
                                <m:r>
                                  <a:rPr lang="en-US" sz="2300" dirty="0">
                                    <a:latin typeface="Cambria Math" panose="02040503050406030204" pitchFamily="18" charset="0"/>
                                  </a:rPr>
                                  <m:t>𝑖</m:t>
                                </m:r>
                              </m:sub>
                            </m:sSub>
                            <m:r>
                              <m:rPr>
                                <m:nor/>
                              </m:rPr>
                              <a:rPr lang="en-US" sz="2300" dirty="0"/>
                              <m:t>))</m:t>
                            </m:r>
                          </m:e>
                        </m:func>
                      </m:e>
                    </m:nary>
                  </m:oMath>
                </a14:m>
                <a:endParaRPr lang="en-US" sz="2300" dirty="0"/>
              </a:p>
              <a:p>
                <a:pPr marL="0" indent="0" algn="l" rtl="0">
                  <a:buNone/>
                </a:pPr>
                <a:r>
                  <a:rPr lang="en-US" sz="2300" dirty="0"/>
                  <a:t>	</a:t>
                </a:r>
              </a:p>
            </p:txBody>
          </p:sp>
        </mc:Choice>
        <mc:Fallback xmlns="">
          <p:sp>
            <p:nvSpPr>
              <p:cNvPr id="6" name="מציין מיקום תוכן 5"/>
              <p:cNvSpPr>
                <a:spLocks noGrp="1" noRot="1" noChangeAspect="1" noMove="1" noResize="1" noEditPoints="1" noAdjustHandles="1" noChangeArrowheads="1" noChangeShapeType="1" noTextEdit="1"/>
              </p:cNvSpPr>
              <p:nvPr>
                <p:ph idx="1"/>
              </p:nvPr>
            </p:nvSpPr>
            <p:spPr>
              <a:xfrm>
                <a:off x="836611" y="1807721"/>
                <a:ext cx="5257801" cy="2294934"/>
              </a:xfrm>
              <a:blipFill>
                <a:blip r:embed="rId2"/>
                <a:stretch>
                  <a:fillRect l="-1622" t="-532" r="-348" b="-25000"/>
                </a:stretch>
              </a:blipFill>
              <a:ln w="19050">
                <a:noFill/>
              </a:ln>
            </p:spPr>
            <p:txBody>
              <a:bodyPr/>
              <a:lstStyle/>
              <a:p>
                <a:r>
                  <a:rPr lang="he-IL">
                    <a:noFill/>
                  </a:rPr>
                  <a:t> </a:t>
                </a:r>
              </a:p>
            </p:txBody>
          </p:sp>
        </mc:Fallback>
      </mc:AlternateContent>
      <p:grpSp>
        <p:nvGrpSpPr>
          <p:cNvPr id="2" name="קבוצה 1"/>
          <p:cNvGrpSpPr/>
          <p:nvPr/>
        </p:nvGrpSpPr>
        <p:grpSpPr>
          <a:xfrm>
            <a:off x="1462045" y="4213487"/>
            <a:ext cx="9267909" cy="2416330"/>
            <a:chOff x="1462045" y="4213487"/>
            <a:chExt cx="9267909" cy="2416330"/>
          </a:xfrm>
        </p:grpSpPr>
        <p:pic>
          <p:nvPicPr>
            <p:cNvPr id="8" name="מציין מיקום תוכן 4"/>
            <p:cNvPicPr>
              <a:picLocks noChangeAspect="1"/>
            </p:cNvPicPr>
            <p:nvPr/>
          </p:nvPicPr>
          <p:blipFill>
            <a:blip r:embed="rId3">
              <a:lum bright="-20000" contrast="40000"/>
            </a:blip>
            <a:stretch>
              <a:fillRect/>
            </a:stretch>
          </p:blipFill>
          <p:spPr>
            <a:xfrm>
              <a:off x="1462045" y="4213487"/>
              <a:ext cx="9267909" cy="2416330"/>
            </a:xfrm>
            <a:prstGeom prst="rect">
              <a:avLst/>
            </a:prstGeom>
          </p:spPr>
        </p:pic>
        <p:sp>
          <p:nvSpPr>
            <p:cNvPr id="10" name="מלבן 9"/>
            <p:cNvSpPr/>
            <p:nvPr/>
          </p:nvSpPr>
          <p:spPr>
            <a:xfrm>
              <a:off x="4306532" y="4242983"/>
              <a:ext cx="1238863" cy="76691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מציין מיקום תוכן 5">
                <a:extLst>
                  <a:ext uri="{FF2B5EF4-FFF2-40B4-BE49-F238E27FC236}">
                    <a16:creationId xmlns:a16="http://schemas.microsoft.com/office/drawing/2014/main" id="{F3F6EF63-0C41-456D-83B7-77601C5927C4}"/>
                  </a:ext>
                </a:extLst>
              </p:cNvPr>
              <p:cNvSpPr txBox="1">
                <a:spLocks/>
              </p:cNvSpPr>
              <p:nvPr/>
            </p:nvSpPr>
            <p:spPr>
              <a:xfrm>
                <a:off x="6399214" y="1801521"/>
                <a:ext cx="5257801" cy="2294934"/>
              </a:xfrm>
              <a:prstGeom prst="rect">
                <a:avLst/>
              </a:prstGeom>
              <a:ln w="19050">
                <a:noFill/>
              </a:ln>
            </p:spPr>
            <p:txBody>
              <a:bodyPr vert="horz" lIns="91440" tIns="45720" rIns="91440" bIns="45720" rtlCol="0">
                <a:normAutofit/>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l" rtl="0"/>
                <a14:m>
                  <m:oMath xmlns:m="http://schemas.openxmlformats.org/officeDocument/2006/math">
                    <m:r>
                      <m:rPr>
                        <m:nor/>
                      </m:rPr>
                      <a:rPr lang="en-US" sz="2300" dirty="0"/>
                      <m:t>p</m:t>
                    </m:r>
                    <m:r>
                      <m:rPr>
                        <m:nor/>
                      </m:rPr>
                      <a:rPr lang="en-US" sz="2300" dirty="0"/>
                      <m:t>(</m:t>
                    </m:r>
                    <m:sSub>
                      <m:sSubPr>
                        <m:ctrlPr>
                          <a:rPr lang="en-IL" sz="2300" i="1" dirty="0">
                            <a:latin typeface="Cambria Math" panose="02040503050406030204" pitchFamily="18" charset="0"/>
                          </a:rPr>
                        </m:ctrlPr>
                      </m:sSubPr>
                      <m:e>
                        <m:r>
                          <a:rPr lang="en-US" sz="2300" dirty="0">
                            <a:latin typeface="Cambria Math" panose="02040503050406030204" pitchFamily="18" charset="0"/>
                          </a:rPr>
                          <m:t>𝑥</m:t>
                        </m:r>
                      </m:e>
                      <m:sub>
                        <m:r>
                          <a:rPr lang="en-US" sz="2300" dirty="0">
                            <a:latin typeface="Cambria Math" panose="02040503050406030204" pitchFamily="18" charset="0"/>
                          </a:rPr>
                          <m:t>𝑖</m:t>
                        </m:r>
                      </m:sub>
                    </m:sSub>
                    <m:r>
                      <m:rPr>
                        <m:nor/>
                      </m:rPr>
                      <a:rPr lang="en-US" sz="2300" dirty="0"/>
                      <m:t>) </m:t>
                    </m:r>
                  </m:oMath>
                </a14:m>
                <a:r>
                  <a:rPr lang="en-US" sz="2300" dirty="0"/>
                  <a:t>	= packets in group I / total packets received</a:t>
                </a:r>
              </a:p>
              <a:p>
                <a:pPr algn="l" rtl="0"/>
                <a14:m>
                  <m:oMath xmlns:m="http://schemas.openxmlformats.org/officeDocument/2006/math">
                    <m:r>
                      <a:rPr lang="en-US" sz="2300" dirty="0">
                        <a:latin typeface="Cambria Math" panose="02040503050406030204" pitchFamily="18" charset="0"/>
                      </a:rPr>
                      <m:t>𝑥</m:t>
                    </m:r>
                  </m:oMath>
                </a14:m>
                <a:r>
                  <a:rPr lang="en-US" sz="2300" dirty="0"/>
                  <a:t>	= s the total sample space</a:t>
                </a:r>
              </a:p>
              <a:p>
                <a:pPr algn="l" rtl="0"/>
                <a14:m>
                  <m:oMath xmlns:m="http://schemas.openxmlformats.org/officeDocument/2006/math">
                    <m:sSub>
                      <m:sSubPr>
                        <m:ctrlPr>
                          <a:rPr lang="en-IL" sz="2300" i="1">
                            <a:latin typeface="Cambria Math" panose="02040503050406030204" pitchFamily="18" charset="0"/>
                          </a:rPr>
                        </m:ctrlPr>
                      </m:sSubPr>
                      <m:e>
                        <m:r>
                          <m:rPr>
                            <m:nor/>
                          </m:rPr>
                          <a:rPr lang="en-US" sz="2300"/>
                          <m:t>H</m:t>
                        </m:r>
                      </m:e>
                      <m:sub>
                        <m:r>
                          <m:rPr>
                            <m:nor/>
                          </m:rPr>
                          <a:rPr lang="en-US" sz="2300"/>
                          <m:t>no</m:t>
                        </m:r>
                        <m:r>
                          <m:rPr>
                            <m:nor/>
                          </m:rPr>
                          <a:rPr lang="en-US" sz="2300"/>
                          <m:t> </m:t>
                        </m:r>
                        <m:r>
                          <m:rPr>
                            <m:nor/>
                          </m:rPr>
                          <a:rPr lang="en-US" sz="2300"/>
                          <m:t>attack</m:t>
                        </m:r>
                      </m:sub>
                    </m:sSub>
                    <m:r>
                      <m:rPr>
                        <m:nor/>
                      </m:rPr>
                      <a:rPr lang="en-US" sz="2300"/>
                      <m:t>&lt;</m:t>
                    </m:r>
                    <m:sSub>
                      <m:sSubPr>
                        <m:ctrlPr>
                          <a:rPr lang="en-IL" sz="2300" i="1">
                            <a:latin typeface="Cambria Math" panose="02040503050406030204" pitchFamily="18" charset="0"/>
                          </a:rPr>
                        </m:ctrlPr>
                      </m:sSubPr>
                      <m:e>
                        <m:r>
                          <m:rPr>
                            <m:nor/>
                          </m:rPr>
                          <a:rPr lang="en-US" sz="2300"/>
                          <m:t>H</m:t>
                        </m:r>
                      </m:e>
                      <m:sub>
                        <m:r>
                          <m:rPr>
                            <m:nor/>
                          </m:rPr>
                          <a:rPr lang="en-US" sz="2300"/>
                          <m:t>DDoS</m:t>
                        </m:r>
                        <m:r>
                          <m:rPr>
                            <m:nor/>
                          </m:rPr>
                          <a:rPr lang="en-US" sz="2300"/>
                          <m:t> </m:t>
                        </m:r>
                        <m:r>
                          <m:rPr>
                            <m:nor/>
                          </m:rPr>
                          <a:rPr lang="en-US" sz="2300"/>
                          <m:t>attack</m:t>
                        </m:r>
                      </m:sub>
                    </m:sSub>
                    <m:r>
                      <m:rPr>
                        <m:nor/>
                      </m:rPr>
                      <a:rPr lang="en-US" sz="2300"/>
                      <m:t>&lt;</m:t>
                    </m:r>
                    <m:sSub>
                      <m:sSubPr>
                        <m:ctrlPr>
                          <a:rPr lang="en-IL" sz="2300" i="1">
                            <a:latin typeface="Cambria Math" panose="02040503050406030204" pitchFamily="18" charset="0"/>
                          </a:rPr>
                        </m:ctrlPr>
                      </m:sSubPr>
                      <m:e>
                        <m:r>
                          <m:rPr>
                            <m:nor/>
                          </m:rPr>
                          <a:rPr lang="en-US" sz="2300"/>
                          <m:t>H</m:t>
                        </m:r>
                      </m:e>
                      <m:sub>
                        <m:r>
                          <m:rPr>
                            <m:nor/>
                          </m:rPr>
                          <a:rPr lang="en-US" sz="2300"/>
                          <m:t>Flash</m:t>
                        </m:r>
                        <m:r>
                          <m:rPr>
                            <m:nor/>
                          </m:rPr>
                          <a:rPr lang="en-US" sz="2300"/>
                          <m:t> </m:t>
                        </m:r>
                        <m:r>
                          <m:rPr>
                            <m:nor/>
                          </m:rPr>
                          <a:rPr lang="en-US" sz="2300"/>
                          <m:t>crowd</m:t>
                        </m:r>
                      </m:sub>
                    </m:sSub>
                  </m:oMath>
                </a14:m>
                <a:endParaRPr lang="en-US" sz="2300" dirty="0"/>
              </a:p>
              <a:p>
                <a:pPr marL="0" indent="0" algn="l" rtl="0">
                  <a:buFont typeface="Arial" panose="020B0604020202020204" pitchFamily="34" charset="0"/>
                  <a:buNone/>
                </a:pPr>
                <a:endParaRPr lang="en-US" sz="2000" dirty="0"/>
              </a:p>
            </p:txBody>
          </p:sp>
        </mc:Choice>
        <mc:Fallback xmlns="">
          <p:sp>
            <p:nvSpPr>
              <p:cNvPr id="9" name="מציין מיקום תוכן 5">
                <a:extLst>
                  <a:ext uri="{FF2B5EF4-FFF2-40B4-BE49-F238E27FC236}">
                    <a16:creationId xmlns:a16="http://schemas.microsoft.com/office/drawing/2014/main" id="{F3F6EF63-0C41-456D-83B7-77601C5927C4}"/>
                  </a:ext>
                </a:extLst>
              </p:cNvPr>
              <p:cNvSpPr txBox="1">
                <a:spLocks noRot="1" noChangeAspect="1" noMove="1" noResize="1" noEditPoints="1" noAdjustHandles="1" noChangeArrowheads="1" noChangeShapeType="1" noTextEdit="1"/>
              </p:cNvSpPr>
              <p:nvPr/>
            </p:nvSpPr>
            <p:spPr>
              <a:xfrm>
                <a:off x="6399214" y="1801521"/>
                <a:ext cx="5257801" cy="2294934"/>
              </a:xfrm>
              <a:prstGeom prst="rect">
                <a:avLst/>
              </a:prstGeom>
              <a:blipFill>
                <a:blip r:embed="rId4"/>
                <a:stretch>
                  <a:fillRect l="-2204" t="-3191" r="-3132"/>
                </a:stretch>
              </a:blipFill>
              <a:ln w="19050">
                <a:noFill/>
              </a:ln>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F7B810AA-F826-43F3-874A-D08177A0213E}"/>
              </a:ext>
            </a:extLst>
          </p:cNvPr>
          <p:cNvSpPr>
            <a:spLocks noGrp="1"/>
          </p:cNvSpPr>
          <p:nvPr>
            <p:ph type="sldNum" sz="quarter" idx="12"/>
          </p:nvPr>
        </p:nvSpPr>
        <p:spPr/>
        <p:txBody>
          <a:bodyPr/>
          <a:lstStyle/>
          <a:p>
            <a:fld id="{E12D7CA0-4DB5-493F-94A2-0ADA6475CDFB}" type="slidenum">
              <a:rPr lang="he-IL" smtClean="0"/>
              <a:t>10</a:t>
            </a:fld>
            <a:endParaRPr lang="he-IL"/>
          </a:p>
        </p:txBody>
      </p:sp>
      <p:sp>
        <p:nvSpPr>
          <p:cNvPr id="11" name="TextBox 10">
            <a:extLst>
              <a:ext uri="{FF2B5EF4-FFF2-40B4-BE49-F238E27FC236}">
                <a16:creationId xmlns:a16="http://schemas.microsoft.com/office/drawing/2014/main" id="{251D47CF-2565-4892-AAD0-7A3957FE1806}"/>
              </a:ext>
            </a:extLst>
          </p:cNvPr>
          <p:cNvSpPr txBox="1"/>
          <p:nvPr/>
        </p:nvSpPr>
        <p:spPr>
          <a:xfrm>
            <a:off x="11047410" y="6343650"/>
            <a:ext cx="839790" cy="369332"/>
          </a:xfrm>
          <a:prstGeom prst="rect">
            <a:avLst/>
          </a:prstGeom>
          <a:noFill/>
        </p:spPr>
        <p:txBody>
          <a:bodyPr wrap="square" rtlCol="1">
            <a:spAutoFit/>
          </a:bodyPr>
          <a:lstStyle/>
          <a:p>
            <a:r>
              <a:rPr lang="en-US" dirty="0"/>
              <a:t>10/20</a:t>
            </a:r>
            <a:endParaRPr lang="he-IL" dirty="0"/>
          </a:p>
        </p:txBody>
      </p:sp>
    </p:spTree>
    <p:extLst>
      <p:ext uri="{BB962C8B-B14F-4D97-AF65-F5344CB8AC3E}">
        <p14:creationId xmlns:p14="http://schemas.microsoft.com/office/powerpoint/2010/main" val="214344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en-US" b="1" dirty="0">
                <a:effectLst>
                  <a:outerShdw blurRad="38100" dist="38100" dir="2700000" algn="tl">
                    <a:srgbClr val="000000">
                      <a:alpha val="43137"/>
                    </a:srgbClr>
                  </a:outerShdw>
                </a:effectLst>
              </a:rPr>
              <a:t>Entropy calculation</a:t>
            </a:r>
          </a:p>
        </p:txBody>
      </p:sp>
      <p:sp>
        <p:nvSpPr>
          <p:cNvPr id="7" name="מציין מיקום תוכן 5"/>
          <p:cNvSpPr>
            <a:spLocks noGrp="1"/>
          </p:cNvSpPr>
          <p:nvPr>
            <p:ph idx="1"/>
          </p:nvPr>
        </p:nvSpPr>
        <p:spPr>
          <a:xfrm>
            <a:off x="838200" y="1690688"/>
            <a:ext cx="10515600" cy="3668712"/>
          </a:xfrm>
        </p:spPr>
        <p:txBody>
          <a:bodyPr>
            <a:normAutofit/>
          </a:bodyPr>
          <a:lstStyle/>
          <a:p>
            <a:pPr marL="0" indent="0" algn="l" rtl="0">
              <a:buNone/>
            </a:pPr>
            <a:r>
              <a:rPr lang="en-US" dirty="0"/>
              <a:t>The entropy of each traffic is different </a:t>
            </a:r>
          </a:p>
          <a:p>
            <a:pPr algn="l" rtl="0"/>
            <a:r>
              <a:rPr lang="en-US" dirty="0">
                <a:effectLst>
                  <a:outerShdw blurRad="38100" dist="38100" dir="2700000" algn="tl">
                    <a:srgbClr val="000000">
                      <a:alpha val="43137"/>
                    </a:srgbClr>
                  </a:outerShdw>
                </a:effectLst>
              </a:rPr>
              <a:t>DDoS attack </a:t>
            </a:r>
            <a:r>
              <a:rPr lang="en-IL" dirty="0"/>
              <a:t>–</a:t>
            </a:r>
            <a:r>
              <a:rPr lang="en-US" dirty="0"/>
              <a:t> attacker uses IP spoofing so source IP addresses are random in nature.</a:t>
            </a:r>
          </a:p>
          <a:p>
            <a:pPr algn="l" rtl="0"/>
            <a:r>
              <a:rPr lang="en-US" dirty="0">
                <a:effectLst>
                  <a:outerShdw blurRad="38100" dist="38100" dir="2700000" algn="tl">
                    <a:srgbClr val="000000">
                      <a:alpha val="43137"/>
                    </a:srgbClr>
                  </a:outerShdw>
                </a:effectLst>
              </a:rPr>
              <a:t>Normal</a:t>
            </a:r>
            <a:r>
              <a:rPr lang="en-US" dirty="0"/>
              <a:t> - source IP addresses are not very scattered, so the entropy is less then DDoS attack entropy.</a:t>
            </a:r>
          </a:p>
          <a:p>
            <a:pPr algn="l" rtl="0"/>
            <a:r>
              <a:rPr lang="en-US" dirty="0">
                <a:effectLst>
                  <a:outerShdw blurRad="38100" dist="38100" dir="2700000" algn="tl">
                    <a:srgbClr val="000000">
                      <a:alpha val="43137"/>
                    </a:srgbClr>
                  </a:outerShdw>
                </a:effectLst>
              </a:rPr>
              <a:t>Flash crowd attack </a:t>
            </a:r>
            <a:r>
              <a:rPr lang="en-US" dirty="0"/>
              <a:t>- source IP addresses are completely random so its entropy is high as compare to the entropy of other two scenarios</a:t>
            </a:r>
          </a:p>
        </p:txBody>
      </p:sp>
      <mc:AlternateContent xmlns:mc="http://schemas.openxmlformats.org/markup-compatibility/2006" xmlns:a14="http://schemas.microsoft.com/office/drawing/2010/main">
        <mc:Choice Requires="a14">
          <p:sp>
            <p:nvSpPr>
              <p:cNvPr id="3" name="TextBox 2"/>
              <p:cNvSpPr txBox="1"/>
              <p:nvPr/>
            </p:nvSpPr>
            <p:spPr>
              <a:xfrm>
                <a:off x="2819400" y="5692775"/>
                <a:ext cx="6287839" cy="4555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L" sz="2800" i="1" smtClean="0">
                              <a:latin typeface="Cambria Math" panose="02040503050406030204" pitchFamily="18" charset="0"/>
                            </a:rPr>
                          </m:ctrlPr>
                        </m:sSubPr>
                        <m:e>
                          <m:r>
                            <m:rPr>
                              <m:nor/>
                            </m:rPr>
                            <a:rPr lang="en-US" sz="2800" b="0" i="1" smtClean="0">
                              <a:latin typeface="Cambria Math" panose="02040503050406030204" pitchFamily="18" charset="0"/>
                            </a:rPr>
                            <m:t>H</m:t>
                          </m:r>
                        </m:e>
                        <m:sub>
                          <m:r>
                            <m:rPr>
                              <m:nor/>
                            </m:rPr>
                            <a:rPr lang="en-US" sz="2800" i="1"/>
                            <m:t>no</m:t>
                          </m:r>
                          <m:r>
                            <m:rPr>
                              <m:nor/>
                            </m:rPr>
                            <a:rPr lang="en-US" sz="2800" i="1"/>
                            <m:t> </m:t>
                          </m:r>
                          <m:r>
                            <m:rPr>
                              <m:nor/>
                            </m:rPr>
                            <a:rPr lang="en-US" sz="2800" i="1"/>
                            <m:t>attack</m:t>
                          </m:r>
                        </m:sub>
                      </m:sSub>
                      <m:r>
                        <m:rPr>
                          <m:nor/>
                        </m:rPr>
                        <a:rPr lang="en-US" sz="2800" i="1"/>
                        <m:t>&lt;</m:t>
                      </m:r>
                      <m:sSub>
                        <m:sSubPr>
                          <m:ctrlPr>
                            <a:rPr lang="en-IL" sz="2800" i="1">
                              <a:latin typeface="Cambria Math" panose="02040503050406030204" pitchFamily="18" charset="0"/>
                            </a:rPr>
                          </m:ctrlPr>
                        </m:sSubPr>
                        <m:e>
                          <m:r>
                            <m:rPr>
                              <m:nor/>
                            </m:rPr>
                            <a:rPr lang="en-US" sz="2800" i="1">
                              <a:latin typeface="Cambria Math" panose="02040503050406030204" pitchFamily="18" charset="0"/>
                            </a:rPr>
                            <m:t>H</m:t>
                          </m:r>
                        </m:e>
                        <m:sub>
                          <m:r>
                            <m:rPr>
                              <m:nor/>
                            </m:rPr>
                            <a:rPr lang="en-US" sz="2800" i="1"/>
                            <m:t>DDoS</m:t>
                          </m:r>
                          <m:r>
                            <m:rPr>
                              <m:nor/>
                            </m:rPr>
                            <a:rPr lang="en-US" sz="2800" i="1"/>
                            <m:t> </m:t>
                          </m:r>
                          <m:r>
                            <m:rPr>
                              <m:nor/>
                            </m:rPr>
                            <a:rPr lang="en-US" sz="2800" i="1"/>
                            <m:t>attack</m:t>
                          </m:r>
                        </m:sub>
                      </m:sSub>
                      <m:r>
                        <m:rPr>
                          <m:nor/>
                        </m:rPr>
                        <a:rPr lang="en-US" sz="2800" i="1"/>
                        <m:t>&lt;</m:t>
                      </m:r>
                      <m:sSub>
                        <m:sSubPr>
                          <m:ctrlPr>
                            <a:rPr lang="en-IL" sz="2800" i="1">
                              <a:latin typeface="Cambria Math" panose="02040503050406030204" pitchFamily="18" charset="0"/>
                            </a:rPr>
                          </m:ctrlPr>
                        </m:sSubPr>
                        <m:e>
                          <m:r>
                            <m:rPr>
                              <m:nor/>
                            </m:rPr>
                            <a:rPr lang="en-US" sz="2800" i="1">
                              <a:latin typeface="Cambria Math" panose="02040503050406030204" pitchFamily="18" charset="0"/>
                            </a:rPr>
                            <m:t>H</m:t>
                          </m:r>
                        </m:e>
                        <m:sub>
                          <m:r>
                            <m:rPr>
                              <m:nor/>
                            </m:rPr>
                            <a:rPr lang="en-US" sz="2800" i="1"/>
                            <m:t>Flash</m:t>
                          </m:r>
                          <m:r>
                            <m:rPr>
                              <m:nor/>
                            </m:rPr>
                            <a:rPr lang="en-US" sz="2800" i="1"/>
                            <m:t> </m:t>
                          </m:r>
                          <m:r>
                            <m:rPr>
                              <m:nor/>
                            </m:rPr>
                            <a:rPr lang="en-US" sz="2800" i="1"/>
                            <m:t>crowd</m:t>
                          </m:r>
                        </m:sub>
                      </m:sSub>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819400" y="5692775"/>
                <a:ext cx="6287839" cy="455509"/>
              </a:xfrm>
              <a:prstGeom prst="rect">
                <a:avLst/>
              </a:prstGeom>
              <a:blipFill>
                <a:blip r:embed="rId2"/>
                <a:stretch>
                  <a:fillRect/>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D997C1DB-9354-4406-8D12-7D43F70A58EF}"/>
              </a:ext>
            </a:extLst>
          </p:cNvPr>
          <p:cNvSpPr>
            <a:spLocks noGrp="1"/>
          </p:cNvSpPr>
          <p:nvPr>
            <p:ph type="sldNum" sz="quarter" idx="12"/>
          </p:nvPr>
        </p:nvSpPr>
        <p:spPr/>
        <p:txBody>
          <a:bodyPr/>
          <a:lstStyle/>
          <a:p>
            <a:fld id="{E12D7CA0-4DB5-493F-94A2-0ADA6475CDFB}" type="slidenum">
              <a:rPr lang="he-IL" smtClean="0"/>
              <a:t>11</a:t>
            </a:fld>
            <a:endParaRPr lang="he-IL"/>
          </a:p>
        </p:txBody>
      </p:sp>
      <p:sp>
        <p:nvSpPr>
          <p:cNvPr id="8" name="TextBox 7">
            <a:extLst>
              <a:ext uri="{FF2B5EF4-FFF2-40B4-BE49-F238E27FC236}">
                <a16:creationId xmlns:a16="http://schemas.microsoft.com/office/drawing/2014/main" id="{323D822C-B3DD-4D9C-8BF0-97E4193C78E8}"/>
              </a:ext>
            </a:extLst>
          </p:cNvPr>
          <p:cNvSpPr txBox="1"/>
          <p:nvPr/>
        </p:nvSpPr>
        <p:spPr>
          <a:xfrm>
            <a:off x="11047410" y="6343650"/>
            <a:ext cx="915990" cy="369332"/>
          </a:xfrm>
          <a:prstGeom prst="rect">
            <a:avLst/>
          </a:prstGeom>
          <a:noFill/>
        </p:spPr>
        <p:txBody>
          <a:bodyPr wrap="square" rtlCol="1">
            <a:spAutoFit/>
          </a:bodyPr>
          <a:lstStyle/>
          <a:p>
            <a:r>
              <a:rPr lang="en-US" dirty="0"/>
              <a:t>11/20</a:t>
            </a:r>
            <a:endParaRPr lang="he-IL" dirty="0"/>
          </a:p>
        </p:txBody>
      </p:sp>
    </p:spTree>
    <p:extLst>
      <p:ext uri="{BB962C8B-B14F-4D97-AF65-F5344CB8AC3E}">
        <p14:creationId xmlns:p14="http://schemas.microsoft.com/office/powerpoint/2010/main" val="215642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en-US" b="1" dirty="0">
                <a:effectLst>
                  <a:outerShdw blurRad="38100" dist="38100" dir="2700000" algn="tl">
                    <a:srgbClr val="000000">
                      <a:alpha val="43137"/>
                    </a:srgbClr>
                  </a:outerShdw>
                </a:effectLst>
              </a:rPr>
              <a:t>Compare entropy to threshold </a:t>
            </a:r>
          </a:p>
        </p:txBody>
      </p:sp>
      <p:sp>
        <p:nvSpPr>
          <p:cNvPr id="6" name="מציין מיקום תוכן 5"/>
          <p:cNvSpPr>
            <a:spLocks noGrp="1"/>
          </p:cNvSpPr>
          <p:nvPr>
            <p:ph idx="1"/>
          </p:nvPr>
        </p:nvSpPr>
        <p:spPr>
          <a:xfrm>
            <a:off x="838200" y="2192339"/>
            <a:ext cx="10515600" cy="1789112"/>
          </a:xfrm>
        </p:spPr>
        <p:txBody>
          <a:bodyPr>
            <a:normAutofit fontScale="85000" lnSpcReduction="20000"/>
          </a:bodyPr>
          <a:lstStyle/>
          <a:p>
            <a:pPr algn="l" rtl="0"/>
            <a:r>
              <a:rPr lang="en-US" sz="2800" dirty="0"/>
              <a:t>If the entropy is less then the threshold then the traffic is normal, and new score is calculated and stored, as defined in the next slide. </a:t>
            </a:r>
          </a:p>
          <a:p>
            <a:pPr algn="l" rtl="0"/>
            <a:r>
              <a:rPr lang="en-US" sz="2800" dirty="0"/>
              <a:t>The threshold was not predefined so we assumed it by the results of the entropy we achieved.</a:t>
            </a:r>
          </a:p>
        </p:txBody>
      </p:sp>
      <p:grpSp>
        <p:nvGrpSpPr>
          <p:cNvPr id="2" name="קבוצה 1"/>
          <p:cNvGrpSpPr/>
          <p:nvPr/>
        </p:nvGrpSpPr>
        <p:grpSpPr>
          <a:xfrm>
            <a:off x="1462045" y="4213487"/>
            <a:ext cx="9267909" cy="2416330"/>
            <a:chOff x="1462045" y="4213487"/>
            <a:chExt cx="9267909" cy="2416330"/>
          </a:xfrm>
        </p:grpSpPr>
        <p:pic>
          <p:nvPicPr>
            <p:cNvPr id="8" name="מציין מיקום תוכן 4"/>
            <p:cNvPicPr>
              <a:picLocks noChangeAspect="1"/>
            </p:cNvPicPr>
            <p:nvPr/>
          </p:nvPicPr>
          <p:blipFill>
            <a:blip r:embed="rId2">
              <a:lum bright="-20000" contrast="40000"/>
            </a:blip>
            <a:stretch>
              <a:fillRect/>
            </a:stretch>
          </p:blipFill>
          <p:spPr>
            <a:xfrm>
              <a:off x="1462045" y="4213487"/>
              <a:ext cx="9267909" cy="2416330"/>
            </a:xfrm>
            <a:prstGeom prst="rect">
              <a:avLst/>
            </a:prstGeom>
          </p:spPr>
        </p:pic>
        <p:sp>
          <p:nvSpPr>
            <p:cNvPr id="10" name="מלבן 9"/>
            <p:cNvSpPr/>
            <p:nvPr/>
          </p:nvSpPr>
          <p:spPr>
            <a:xfrm>
              <a:off x="6002592" y="4242983"/>
              <a:ext cx="1238863" cy="76691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C51324A-4180-4928-A80C-3A027C2A937E}"/>
              </a:ext>
            </a:extLst>
          </p:cNvPr>
          <p:cNvSpPr>
            <a:spLocks noGrp="1"/>
          </p:cNvSpPr>
          <p:nvPr>
            <p:ph type="sldNum" sz="quarter" idx="12"/>
          </p:nvPr>
        </p:nvSpPr>
        <p:spPr/>
        <p:txBody>
          <a:bodyPr/>
          <a:lstStyle/>
          <a:p>
            <a:fld id="{E12D7CA0-4DB5-493F-94A2-0ADA6475CDFB}" type="slidenum">
              <a:rPr lang="he-IL" smtClean="0"/>
              <a:t>12</a:t>
            </a:fld>
            <a:endParaRPr lang="he-IL"/>
          </a:p>
        </p:txBody>
      </p:sp>
      <p:sp>
        <p:nvSpPr>
          <p:cNvPr id="9" name="TextBox 8">
            <a:extLst>
              <a:ext uri="{FF2B5EF4-FFF2-40B4-BE49-F238E27FC236}">
                <a16:creationId xmlns:a16="http://schemas.microsoft.com/office/drawing/2014/main" id="{1DACB05A-A9E7-447D-973D-042A607C4BF5}"/>
              </a:ext>
            </a:extLst>
          </p:cNvPr>
          <p:cNvSpPr txBox="1"/>
          <p:nvPr/>
        </p:nvSpPr>
        <p:spPr>
          <a:xfrm>
            <a:off x="11047410" y="6343650"/>
            <a:ext cx="915990" cy="369332"/>
          </a:xfrm>
          <a:prstGeom prst="rect">
            <a:avLst/>
          </a:prstGeom>
          <a:noFill/>
        </p:spPr>
        <p:txBody>
          <a:bodyPr wrap="square" rtlCol="1">
            <a:spAutoFit/>
          </a:bodyPr>
          <a:lstStyle/>
          <a:p>
            <a:r>
              <a:rPr lang="en-US" dirty="0"/>
              <a:t>12/20</a:t>
            </a:r>
            <a:endParaRPr lang="he-IL" dirty="0"/>
          </a:p>
        </p:txBody>
      </p:sp>
    </p:spTree>
    <p:extLst>
      <p:ext uri="{BB962C8B-B14F-4D97-AF65-F5344CB8AC3E}">
        <p14:creationId xmlns:p14="http://schemas.microsoft.com/office/powerpoint/2010/main" val="134812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r>
              <a:rPr lang="en-US" b="1" dirty="0">
                <a:effectLst>
                  <a:outerShdw blurRad="38100" dist="38100" dir="2700000" algn="tl">
                    <a:srgbClr val="000000">
                      <a:alpha val="43137"/>
                    </a:srgbClr>
                  </a:outerShdw>
                </a:effectLst>
              </a:rPr>
              <a:t>Score calculation</a:t>
            </a:r>
          </a:p>
        </p:txBody>
      </p:sp>
      <mc:AlternateContent xmlns:mc="http://schemas.openxmlformats.org/markup-compatibility/2006" xmlns:a14="http://schemas.microsoft.com/office/drawing/2010/main">
        <mc:Choice Requires="a14">
          <p:sp>
            <p:nvSpPr>
              <p:cNvPr id="6" name="מציין מיקום תוכן 5"/>
              <p:cNvSpPr>
                <a:spLocks noGrp="1"/>
              </p:cNvSpPr>
              <p:nvPr>
                <p:ph idx="1"/>
              </p:nvPr>
            </p:nvSpPr>
            <p:spPr>
              <a:xfrm>
                <a:off x="838200" y="1825624"/>
                <a:ext cx="10515600" cy="2321441"/>
              </a:xfrm>
            </p:spPr>
            <p:txBody>
              <a:bodyPr>
                <a:normAutofit fontScale="92500" lnSpcReduction="10000"/>
              </a:bodyPr>
              <a:lstStyle/>
              <a:p>
                <a:pPr marL="0" indent="0" algn="l" rtl="0">
                  <a:buNone/>
                </a:pPr>
                <a:r>
                  <a:rPr lang="en-US" dirty="0"/>
                  <a:t>Groups are given scores based on their IP attribute addresses. Packet score does not handle properly mixed attacks and for this reason generates a high false-positive rate. Packet score assigns score to each attribute based on currently probability of occurrence of the group (</a:t>
                </a:r>
                <a:r>
                  <a:rPr lang="en-US" i="1" dirty="0"/>
                  <a:t>P</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i="1" dirty="0"/>
                  <a:t>)</a:t>
                </a:r>
                <a:r>
                  <a:rPr lang="en-US" dirty="0"/>
                  <a:t>) and the stored probability of the occurrence of the group (</a:t>
                </a:r>
                <a:r>
                  <a:rPr lang="en-US" i="1" dirty="0"/>
                  <a:t>P</a:t>
                </a:r>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i="1" dirty="0"/>
                  <a:t>)</a:t>
                </a:r>
                <a:r>
                  <a:rPr lang="en-US" dirty="0"/>
                  <a:t>) .</a:t>
                </a:r>
                <a:endParaRPr lang="en-US" i="1" dirty="0"/>
              </a:p>
              <a:p>
                <a:pPr marL="0" indent="0" algn="ctr" rtl="0">
                  <a:buNone/>
                </a:pPr>
                <a14:m>
                  <m:oMath xmlns:m="http://schemas.openxmlformats.org/officeDocument/2006/math">
                    <m:r>
                      <a:rPr lang="en-US" b="0" i="1" smtClean="0">
                        <a:latin typeface="Cambria Math" panose="02040503050406030204" pitchFamily="18" charset="0"/>
                      </a:rPr>
                      <m:t>𝑠𝑐𝑜𝑟𝑒</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a14:m>
                <a:r>
                  <a:rPr lang="en-US" dirty="0"/>
                  <a:t> </a:t>
                </a:r>
              </a:p>
            </p:txBody>
          </p:sp>
        </mc:Choice>
        <mc:Fallback xmlns="">
          <p:sp>
            <p:nvSpPr>
              <p:cNvPr id="6" name="מציין מיקום תוכן 5"/>
              <p:cNvSpPr>
                <a:spLocks noGrp="1" noRot="1" noChangeAspect="1" noMove="1" noResize="1" noEditPoints="1" noAdjustHandles="1" noChangeArrowheads="1" noChangeShapeType="1" noTextEdit="1"/>
              </p:cNvSpPr>
              <p:nvPr>
                <p:ph idx="1"/>
              </p:nvPr>
            </p:nvSpPr>
            <p:spPr>
              <a:xfrm>
                <a:off x="838200" y="1825624"/>
                <a:ext cx="10515600" cy="2321441"/>
              </a:xfrm>
              <a:blipFill>
                <a:blip r:embed="rId2"/>
                <a:stretch>
                  <a:fillRect l="-754" t="-1050" r="-1275"/>
                </a:stretch>
              </a:blipFill>
            </p:spPr>
            <p:txBody>
              <a:bodyPr/>
              <a:lstStyle/>
              <a:p>
                <a:r>
                  <a:rPr lang="he-IL">
                    <a:noFill/>
                  </a:rPr>
                  <a:t> </a:t>
                </a:r>
              </a:p>
            </p:txBody>
          </p:sp>
        </mc:Fallback>
      </mc:AlternateContent>
      <p:grpSp>
        <p:nvGrpSpPr>
          <p:cNvPr id="2" name="קבוצה 1"/>
          <p:cNvGrpSpPr/>
          <p:nvPr/>
        </p:nvGrpSpPr>
        <p:grpSpPr>
          <a:xfrm>
            <a:off x="1462045" y="4213487"/>
            <a:ext cx="9267909" cy="2416330"/>
            <a:chOff x="1462045" y="4213487"/>
            <a:chExt cx="9267909" cy="2416330"/>
          </a:xfrm>
        </p:grpSpPr>
        <p:pic>
          <p:nvPicPr>
            <p:cNvPr id="8" name="מציין מיקום תוכן 4"/>
            <p:cNvPicPr>
              <a:picLocks noChangeAspect="1"/>
            </p:cNvPicPr>
            <p:nvPr/>
          </p:nvPicPr>
          <p:blipFill>
            <a:blip r:embed="rId3">
              <a:lum bright="-20000" contrast="40000"/>
            </a:blip>
            <a:stretch>
              <a:fillRect/>
            </a:stretch>
          </p:blipFill>
          <p:spPr>
            <a:xfrm>
              <a:off x="1462045" y="4213487"/>
              <a:ext cx="9267909" cy="2416330"/>
            </a:xfrm>
            <a:prstGeom prst="rect">
              <a:avLst/>
            </a:prstGeom>
          </p:spPr>
        </p:pic>
        <p:sp>
          <p:nvSpPr>
            <p:cNvPr id="10" name="מלבן 9"/>
            <p:cNvSpPr/>
            <p:nvPr/>
          </p:nvSpPr>
          <p:spPr>
            <a:xfrm>
              <a:off x="7846143" y="4254499"/>
              <a:ext cx="1445336" cy="82550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p:cNvSpPr/>
            <p:nvPr/>
          </p:nvSpPr>
          <p:spPr>
            <a:xfrm>
              <a:off x="5958348" y="5796479"/>
              <a:ext cx="1342105" cy="76691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231C4A0-2E4A-4412-94DE-685644DB68F1}"/>
              </a:ext>
            </a:extLst>
          </p:cNvPr>
          <p:cNvSpPr>
            <a:spLocks noGrp="1"/>
          </p:cNvSpPr>
          <p:nvPr>
            <p:ph type="sldNum" sz="quarter" idx="12"/>
          </p:nvPr>
        </p:nvSpPr>
        <p:spPr/>
        <p:txBody>
          <a:bodyPr/>
          <a:lstStyle/>
          <a:p>
            <a:fld id="{E12D7CA0-4DB5-493F-94A2-0ADA6475CDFB}" type="slidenum">
              <a:rPr lang="he-IL" smtClean="0"/>
              <a:t>13</a:t>
            </a:fld>
            <a:endParaRPr lang="he-IL"/>
          </a:p>
        </p:txBody>
      </p:sp>
      <p:sp>
        <p:nvSpPr>
          <p:cNvPr id="11" name="TextBox 10">
            <a:extLst>
              <a:ext uri="{FF2B5EF4-FFF2-40B4-BE49-F238E27FC236}">
                <a16:creationId xmlns:a16="http://schemas.microsoft.com/office/drawing/2014/main" id="{869FEE93-C69A-4BBE-B417-FB39550B35C5}"/>
              </a:ext>
            </a:extLst>
          </p:cNvPr>
          <p:cNvSpPr txBox="1"/>
          <p:nvPr/>
        </p:nvSpPr>
        <p:spPr>
          <a:xfrm>
            <a:off x="11047410" y="6343650"/>
            <a:ext cx="849315" cy="369332"/>
          </a:xfrm>
          <a:prstGeom prst="rect">
            <a:avLst/>
          </a:prstGeom>
          <a:noFill/>
        </p:spPr>
        <p:txBody>
          <a:bodyPr wrap="square" rtlCol="1">
            <a:spAutoFit/>
          </a:bodyPr>
          <a:lstStyle/>
          <a:p>
            <a:r>
              <a:rPr lang="en-US" dirty="0"/>
              <a:t>13/20</a:t>
            </a:r>
            <a:endParaRPr lang="he-IL" dirty="0"/>
          </a:p>
        </p:txBody>
      </p:sp>
    </p:spTree>
    <p:extLst>
      <p:ext uri="{BB962C8B-B14F-4D97-AF65-F5344CB8AC3E}">
        <p14:creationId xmlns:p14="http://schemas.microsoft.com/office/powerpoint/2010/main" val="118527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71E-2361-433D-8D82-98F36BFB8D34}"/>
              </a:ext>
            </a:extLst>
          </p:cNvPr>
          <p:cNvSpPr>
            <a:spLocks noGrp="1"/>
          </p:cNvSpPr>
          <p:nvPr>
            <p:ph type="title"/>
          </p:nvPr>
        </p:nvSpPr>
        <p:spPr/>
        <p:txBody>
          <a:bodyPr/>
          <a:lstStyle/>
          <a:p>
            <a:pPr rtl="0"/>
            <a:r>
              <a:rPr lang="en-US" b="1" dirty="0">
                <a:effectLst>
                  <a:outerShdw blurRad="38100" dist="38100" dir="2700000" algn="tl">
                    <a:srgbClr val="000000">
                      <a:alpha val="43137"/>
                    </a:srgbClr>
                  </a:outerShdw>
                </a:effectLst>
              </a:rPr>
              <a:t>Complexity – time &amp; space </a:t>
            </a:r>
            <a:endParaRPr lang="he-IL"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6DD3138-558A-4CC2-A95D-D880701ADA7D}"/>
              </a:ext>
            </a:extLst>
          </p:cNvPr>
          <p:cNvSpPr>
            <a:spLocks noGrp="1"/>
          </p:cNvSpPr>
          <p:nvPr>
            <p:ph idx="1"/>
          </p:nvPr>
        </p:nvSpPr>
        <p:spPr/>
        <p:txBody>
          <a:bodyPr/>
          <a:lstStyle/>
          <a:p>
            <a:pPr algn="l" rtl="0"/>
            <a:r>
              <a:rPr lang="en-US" dirty="0"/>
              <a:t>Time complexity of O(n) and space complexity of O(g), where </a:t>
            </a:r>
            <a:r>
              <a:rPr lang="en-US" b="1" dirty="0"/>
              <a:t>n</a:t>
            </a:r>
            <a:r>
              <a:rPr lang="en-US" dirty="0"/>
              <a:t> and </a:t>
            </a:r>
            <a:r>
              <a:rPr lang="en-US" b="1" dirty="0"/>
              <a:t>g</a:t>
            </a:r>
            <a:r>
              <a:rPr lang="en-US" dirty="0"/>
              <a:t> are the numbers of packets received and the number of groups formed during measuring time interval.</a:t>
            </a:r>
          </a:p>
          <a:p>
            <a:pPr marL="0" indent="0" algn="l" rtl="0">
              <a:buNone/>
            </a:pPr>
            <a:endParaRPr lang="he-IL" dirty="0"/>
          </a:p>
        </p:txBody>
      </p:sp>
      <p:sp>
        <p:nvSpPr>
          <p:cNvPr id="5" name="Slide Number Placeholder 4">
            <a:extLst>
              <a:ext uri="{FF2B5EF4-FFF2-40B4-BE49-F238E27FC236}">
                <a16:creationId xmlns:a16="http://schemas.microsoft.com/office/drawing/2014/main" id="{6626B19E-974B-479B-8EA1-1E0B86949871}"/>
              </a:ext>
            </a:extLst>
          </p:cNvPr>
          <p:cNvSpPr>
            <a:spLocks noGrp="1"/>
          </p:cNvSpPr>
          <p:nvPr>
            <p:ph type="sldNum" sz="quarter" idx="12"/>
          </p:nvPr>
        </p:nvSpPr>
        <p:spPr/>
        <p:txBody>
          <a:bodyPr/>
          <a:lstStyle/>
          <a:p>
            <a:fld id="{E12D7CA0-4DB5-493F-94A2-0ADA6475CDFB}" type="slidenum">
              <a:rPr lang="he-IL" smtClean="0"/>
              <a:t>14</a:t>
            </a:fld>
            <a:endParaRPr lang="he-IL"/>
          </a:p>
        </p:txBody>
      </p:sp>
      <p:sp>
        <p:nvSpPr>
          <p:cNvPr id="6" name="TextBox 5">
            <a:extLst>
              <a:ext uri="{FF2B5EF4-FFF2-40B4-BE49-F238E27FC236}">
                <a16:creationId xmlns:a16="http://schemas.microsoft.com/office/drawing/2014/main" id="{D86CBA18-899A-496D-AB1B-16EBAED8E45F}"/>
              </a:ext>
            </a:extLst>
          </p:cNvPr>
          <p:cNvSpPr txBox="1"/>
          <p:nvPr/>
        </p:nvSpPr>
        <p:spPr>
          <a:xfrm>
            <a:off x="11047410" y="6343650"/>
            <a:ext cx="963615" cy="369332"/>
          </a:xfrm>
          <a:prstGeom prst="rect">
            <a:avLst/>
          </a:prstGeom>
          <a:noFill/>
        </p:spPr>
        <p:txBody>
          <a:bodyPr wrap="square" rtlCol="1">
            <a:spAutoFit/>
          </a:bodyPr>
          <a:lstStyle/>
          <a:p>
            <a:r>
              <a:rPr lang="en-US" dirty="0"/>
              <a:t>14/20</a:t>
            </a:r>
            <a:endParaRPr lang="he-IL" dirty="0"/>
          </a:p>
        </p:txBody>
      </p:sp>
      <p:pic>
        <p:nvPicPr>
          <p:cNvPr id="8" name="Picture 7" descr="A close up of a clock&#10;&#10;Description automatically generated">
            <a:extLst>
              <a:ext uri="{FF2B5EF4-FFF2-40B4-BE49-F238E27FC236}">
                <a16:creationId xmlns:a16="http://schemas.microsoft.com/office/drawing/2014/main" id="{22A6C482-AD1B-4FA8-ADA4-EA7D8759A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5" y="4239232"/>
            <a:ext cx="2857500" cy="2000250"/>
          </a:xfrm>
          <a:prstGeom prst="rect">
            <a:avLst/>
          </a:prstGeom>
        </p:spPr>
      </p:pic>
    </p:spTree>
    <p:extLst>
      <p:ext uri="{BB962C8B-B14F-4D97-AF65-F5344CB8AC3E}">
        <p14:creationId xmlns:p14="http://schemas.microsoft.com/office/powerpoint/2010/main" val="16187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71E-2361-433D-8D82-98F36BFB8D34}"/>
              </a:ext>
            </a:extLst>
          </p:cNvPr>
          <p:cNvSpPr>
            <a:spLocks noGrp="1"/>
          </p:cNvSpPr>
          <p:nvPr>
            <p:ph type="title"/>
          </p:nvPr>
        </p:nvSpPr>
        <p:spPr/>
        <p:txBody>
          <a:bodyPr/>
          <a:lstStyle/>
          <a:p>
            <a:pPr rtl="0"/>
            <a:r>
              <a:rPr lang="en-US" b="1" dirty="0">
                <a:effectLst>
                  <a:outerShdw blurRad="38100" dist="38100" dir="2700000" algn="tl">
                    <a:srgbClr val="000000">
                      <a:alpha val="43137"/>
                    </a:srgbClr>
                  </a:outerShdw>
                </a:effectLst>
              </a:rPr>
              <a:t>Results</a:t>
            </a:r>
            <a:r>
              <a:rPr lang="en-US" dirty="0"/>
              <a:t> </a:t>
            </a:r>
            <a:endParaRPr lang="he-IL" dirty="0"/>
          </a:p>
        </p:txBody>
      </p:sp>
      <p:graphicFrame>
        <p:nvGraphicFramePr>
          <p:cNvPr id="6" name="Content Placeholder 5">
            <a:extLst>
              <a:ext uri="{FF2B5EF4-FFF2-40B4-BE49-F238E27FC236}">
                <a16:creationId xmlns:a16="http://schemas.microsoft.com/office/drawing/2014/main" id="{BD83F587-502C-4C4E-805A-3FE716403BF6}"/>
              </a:ext>
            </a:extLst>
          </p:cNvPr>
          <p:cNvGraphicFramePr>
            <a:graphicFrameLocks noGrp="1"/>
          </p:cNvGraphicFramePr>
          <p:nvPr>
            <p:ph idx="1"/>
            <p:extLst>
              <p:ext uri="{D42A27DB-BD31-4B8C-83A1-F6EECF244321}">
                <p14:modId xmlns:p14="http://schemas.microsoft.com/office/powerpoint/2010/main" val="2879306583"/>
              </p:ext>
            </p:extLst>
          </p:nvPr>
        </p:nvGraphicFramePr>
        <p:xfrm>
          <a:off x="6094412" y="2944992"/>
          <a:ext cx="5398936" cy="329449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416276DC-39A2-4503-97DE-96E6435E3620}"/>
              </a:ext>
            </a:extLst>
          </p:cNvPr>
          <p:cNvPicPr>
            <a:picLocks noChangeAspect="1"/>
          </p:cNvPicPr>
          <p:nvPr/>
        </p:nvPicPr>
        <p:blipFill>
          <a:blip r:embed="rId3"/>
          <a:stretch>
            <a:fillRect/>
          </a:stretch>
        </p:blipFill>
        <p:spPr>
          <a:xfrm>
            <a:off x="783262" y="2914416"/>
            <a:ext cx="5182704" cy="3294490"/>
          </a:xfrm>
          <a:prstGeom prst="rect">
            <a:avLst/>
          </a:prstGeom>
        </p:spPr>
      </p:pic>
      <p:sp>
        <p:nvSpPr>
          <p:cNvPr id="4" name="TextBox 3">
            <a:extLst>
              <a:ext uri="{FF2B5EF4-FFF2-40B4-BE49-F238E27FC236}">
                <a16:creationId xmlns:a16="http://schemas.microsoft.com/office/drawing/2014/main" id="{8D94E7D1-A8C8-4FB4-9CBC-77B47341A5A1}"/>
              </a:ext>
            </a:extLst>
          </p:cNvPr>
          <p:cNvSpPr txBox="1"/>
          <p:nvPr/>
        </p:nvSpPr>
        <p:spPr>
          <a:xfrm>
            <a:off x="2343150" y="2097088"/>
            <a:ext cx="6276975" cy="461665"/>
          </a:xfrm>
          <a:prstGeom prst="rect">
            <a:avLst/>
          </a:prstGeom>
          <a:noFill/>
        </p:spPr>
        <p:txBody>
          <a:bodyPr wrap="square" rtlCol="1">
            <a:spAutoFit/>
          </a:bodyPr>
          <a:lstStyle/>
          <a:p>
            <a:pPr algn="ctr"/>
            <a:r>
              <a:rPr lang="en-US" sz="2400" b="1" dirty="0"/>
              <a:t>DDoS attack – group division</a:t>
            </a:r>
            <a:endParaRPr lang="he-IL" sz="2400" b="1" dirty="0"/>
          </a:p>
        </p:txBody>
      </p:sp>
      <p:sp>
        <p:nvSpPr>
          <p:cNvPr id="7" name="Slide Number Placeholder 6">
            <a:extLst>
              <a:ext uri="{FF2B5EF4-FFF2-40B4-BE49-F238E27FC236}">
                <a16:creationId xmlns:a16="http://schemas.microsoft.com/office/drawing/2014/main" id="{2BB3931B-63A2-41B9-901D-AA65DC3E5F0D}"/>
              </a:ext>
            </a:extLst>
          </p:cNvPr>
          <p:cNvSpPr>
            <a:spLocks noGrp="1"/>
          </p:cNvSpPr>
          <p:nvPr>
            <p:ph type="sldNum" sz="quarter" idx="12"/>
          </p:nvPr>
        </p:nvSpPr>
        <p:spPr/>
        <p:txBody>
          <a:bodyPr/>
          <a:lstStyle/>
          <a:p>
            <a:fld id="{E12D7CA0-4DB5-493F-94A2-0ADA6475CDFB}" type="slidenum">
              <a:rPr lang="he-IL" smtClean="0"/>
              <a:t>15</a:t>
            </a:fld>
            <a:endParaRPr lang="he-IL"/>
          </a:p>
        </p:txBody>
      </p:sp>
      <p:sp>
        <p:nvSpPr>
          <p:cNvPr id="8" name="TextBox 7">
            <a:extLst>
              <a:ext uri="{FF2B5EF4-FFF2-40B4-BE49-F238E27FC236}">
                <a16:creationId xmlns:a16="http://schemas.microsoft.com/office/drawing/2014/main" id="{A47B6FB7-D5C3-42AE-8031-84BFF3870EDC}"/>
              </a:ext>
            </a:extLst>
          </p:cNvPr>
          <p:cNvSpPr txBox="1"/>
          <p:nvPr/>
        </p:nvSpPr>
        <p:spPr>
          <a:xfrm>
            <a:off x="11047410" y="6343650"/>
            <a:ext cx="915990" cy="369332"/>
          </a:xfrm>
          <a:prstGeom prst="rect">
            <a:avLst/>
          </a:prstGeom>
          <a:noFill/>
        </p:spPr>
        <p:txBody>
          <a:bodyPr wrap="square" rtlCol="1">
            <a:spAutoFit/>
          </a:bodyPr>
          <a:lstStyle/>
          <a:p>
            <a:r>
              <a:rPr lang="en-US" dirty="0"/>
              <a:t>15/20</a:t>
            </a:r>
            <a:endParaRPr lang="he-IL" dirty="0"/>
          </a:p>
        </p:txBody>
      </p:sp>
    </p:spTree>
    <p:extLst>
      <p:ext uri="{BB962C8B-B14F-4D97-AF65-F5344CB8AC3E}">
        <p14:creationId xmlns:p14="http://schemas.microsoft.com/office/powerpoint/2010/main" val="310620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71E-2361-433D-8D82-98F36BFB8D34}"/>
              </a:ext>
            </a:extLst>
          </p:cNvPr>
          <p:cNvSpPr>
            <a:spLocks noGrp="1"/>
          </p:cNvSpPr>
          <p:nvPr>
            <p:ph type="title"/>
          </p:nvPr>
        </p:nvSpPr>
        <p:spPr/>
        <p:txBody>
          <a:bodyPr/>
          <a:lstStyle/>
          <a:p>
            <a:pPr rtl="0"/>
            <a:r>
              <a:rPr lang="en-US" b="1" dirty="0">
                <a:effectLst>
                  <a:outerShdw blurRad="38100" dist="38100" dir="2700000" algn="tl">
                    <a:srgbClr val="000000">
                      <a:alpha val="43137"/>
                    </a:srgbClr>
                  </a:outerShdw>
                </a:effectLst>
              </a:rPr>
              <a:t>Results</a:t>
            </a:r>
            <a:r>
              <a:rPr lang="en-US" dirty="0"/>
              <a:t> </a:t>
            </a:r>
            <a:endParaRPr lang="he-IL" dirty="0"/>
          </a:p>
        </p:txBody>
      </p:sp>
      <p:graphicFrame>
        <p:nvGraphicFramePr>
          <p:cNvPr id="5" name="Content Placeholder 4">
            <a:extLst>
              <a:ext uri="{FF2B5EF4-FFF2-40B4-BE49-F238E27FC236}">
                <a16:creationId xmlns:a16="http://schemas.microsoft.com/office/drawing/2014/main" id="{F967CA8E-C981-41C9-96E5-09902F055A31}"/>
              </a:ext>
            </a:extLst>
          </p:cNvPr>
          <p:cNvGraphicFramePr>
            <a:graphicFrameLocks noGrp="1"/>
          </p:cNvGraphicFramePr>
          <p:nvPr>
            <p:ph idx="1"/>
            <p:extLst>
              <p:ext uri="{D42A27DB-BD31-4B8C-83A1-F6EECF244321}">
                <p14:modId xmlns:p14="http://schemas.microsoft.com/office/powerpoint/2010/main" val="3475909665"/>
              </p:ext>
            </p:extLst>
          </p:nvPr>
        </p:nvGraphicFramePr>
        <p:xfrm>
          <a:off x="6378868" y="2382879"/>
          <a:ext cx="4951410" cy="3408321"/>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2723EF5D-4F18-4F90-B456-E200A1687331}"/>
              </a:ext>
            </a:extLst>
          </p:cNvPr>
          <p:cNvPicPr>
            <a:picLocks noChangeAspect="1"/>
          </p:cNvPicPr>
          <p:nvPr/>
        </p:nvPicPr>
        <p:blipFill>
          <a:blip r:embed="rId3"/>
          <a:stretch>
            <a:fillRect/>
          </a:stretch>
        </p:blipFill>
        <p:spPr>
          <a:xfrm>
            <a:off x="775997" y="2382880"/>
            <a:ext cx="5037137" cy="3408320"/>
          </a:xfrm>
          <a:prstGeom prst="rect">
            <a:avLst/>
          </a:prstGeom>
        </p:spPr>
      </p:pic>
      <p:sp>
        <p:nvSpPr>
          <p:cNvPr id="4" name="TextBox 3">
            <a:extLst>
              <a:ext uri="{FF2B5EF4-FFF2-40B4-BE49-F238E27FC236}">
                <a16:creationId xmlns:a16="http://schemas.microsoft.com/office/drawing/2014/main" id="{34642997-6361-457B-81CB-44922F8DE6C3}"/>
              </a:ext>
            </a:extLst>
          </p:cNvPr>
          <p:cNvSpPr txBox="1"/>
          <p:nvPr/>
        </p:nvSpPr>
        <p:spPr>
          <a:xfrm>
            <a:off x="3104356" y="1635423"/>
            <a:ext cx="5980112" cy="461665"/>
          </a:xfrm>
          <a:prstGeom prst="rect">
            <a:avLst/>
          </a:prstGeom>
          <a:noFill/>
        </p:spPr>
        <p:txBody>
          <a:bodyPr wrap="square" rtlCol="1">
            <a:spAutoFit/>
          </a:bodyPr>
          <a:lstStyle/>
          <a:p>
            <a:pPr algn="ctr"/>
            <a:r>
              <a:rPr lang="en-US" sz="2400" b="1" dirty="0"/>
              <a:t>Flash Crowd attack- group division</a:t>
            </a:r>
            <a:endParaRPr lang="he-IL" sz="2400" b="1" dirty="0"/>
          </a:p>
        </p:txBody>
      </p:sp>
      <p:sp>
        <p:nvSpPr>
          <p:cNvPr id="7" name="Slide Number Placeholder 6">
            <a:extLst>
              <a:ext uri="{FF2B5EF4-FFF2-40B4-BE49-F238E27FC236}">
                <a16:creationId xmlns:a16="http://schemas.microsoft.com/office/drawing/2014/main" id="{382FA5F5-F503-413F-AED3-4AF82E44C1ED}"/>
              </a:ext>
            </a:extLst>
          </p:cNvPr>
          <p:cNvSpPr>
            <a:spLocks noGrp="1"/>
          </p:cNvSpPr>
          <p:nvPr>
            <p:ph type="sldNum" sz="quarter" idx="12"/>
          </p:nvPr>
        </p:nvSpPr>
        <p:spPr/>
        <p:txBody>
          <a:bodyPr/>
          <a:lstStyle/>
          <a:p>
            <a:fld id="{E12D7CA0-4DB5-493F-94A2-0ADA6475CDFB}" type="slidenum">
              <a:rPr lang="he-IL" smtClean="0"/>
              <a:t>16</a:t>
            </a:fld>
            <a:endParaRPr lang="he-IL"/>
          </a:p>
        </p:txBody>
      </p:sp>
      <p:sp>
        <p:nvSpPr>
          <p:cNvPr id="8" name="TextBox 7">
            <a:extLst>
              <a:ext uri="{FF2B5EF4-FFF2-40B4-BE49-F238E27FC236}">
                <a16:creationId xmlns:a16="http://schemas.microsoft.com/office/drawing/2014/main" id="{9D40A5B2-F289-4F68-A5B3-705B536AAF4C}"/>
              </a:ext>
            </a:extLst>
          </p:cNvPr>
          <p:cNvSpPr txBox="1"/>
          <p:nvPr/>
        </p:nvSpPr>
        <p:spPr>
          <a:xfrm>
            <a:off x="11047410" y="6343650"/>
            <a:ext cx="906465" cy="369332"/>
          </a:xfrm>
          <a:prstGeom prst="rect">
            <a:avLst/>
          </a:prstGeom>
          <a:noFill/>
        </p:spPr>
        <p:txBody>
          <a:bodyPr wrap="square" rtlCol="1">
            <a:spAutoFit/>
          </a:bodyPr>
          <a:lstStyle/>
          <a:p>
            <a:r>
              <a:rPr lang="en-US" dirty="0"/>
              <a:t>16/20</a:t>
            </a:r>
            <a:endParaRPr lang="he-IL" dirty="0"/>
          </a:p>
        </p:txBody>
      </p:sp>
    </p:spTree>
    <p:extLst>
      <p:ext uri="{BB962C8B-B14F-4D97-AF65-F5344CB8AC3E}">
        <p14:creationId xmlns:p14="http://schemas.microsoft.com/office/powerpoint/2010/main" val="2033825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B71E-2361-433D-8D82-98F36BFB8D34}"/>
              </a:ext>
            </a:extLst>
          </p:cNvPr>
          <p:cNvSpPr>
            <a:spLocks noGrp="1"/>
          </p:cNvSpPr>
          <p:nvPr>
            <p:ph type="title"/>
          </p:nvPr>
        </p:nvSpPr>
        <p:spPr/>
        <p:txBody>
          <a:bodyPr/>
          <a:lstStyle/>
          <a:p>
            <a:pPr rtl="0"/>
            <a:r>
              <a:rPr lang="en-US" b="1" dirty="0">
                <a:effectLst>
                  <a:outerShdw blurRad="38100" dist="38100" dir="2700000" algn="tl">
                    <a:srgbClr val="000000">
                      <a:alpha val="43137"/>
                    </a:srgbClr>
                  </a:outerShdw>
                </a:effectLst>
              </a:rPr>
              <a:t>Results - entropy</a:t>
            </a:r>
            <a:r>
              <a:rPr lang="en-US" dirty="0"/>
              <a:t> </a:t>
            </a:r>
            <a:endParaRPr lang="he-IL" dirty="0"/>
          </a:p>
        </p:txBody>
      </p:sp>
      <p:graphicFrame>
        <p:nvGraphicFramePr>
          <p:cNvPr id="7" name="Content Placeholder 6">
            <a:extLst>
              <a:ext uri="{FF2B5EF4-FFF2-40B4-BE49-F238E27FC236}">
                <a16:creationId xmlns:a16="http://schemas.microsoft.com/office/drawing/2014/main" id="{D6F4840F-ECFD-40F3-9183-F418F43C51E9}"/>
              </a:ext>
            </a:extLst>
          </p:cNvPr>
          <p:cNvGraphicFramePr>
            <a:graphicFrameLocks noGrp="1"/>
          </p:cNvGraphicFramePr>
          <p:nvPr>
            <p:ph idx="1"/>
            <p:extLst>
              <p:ext uri="{D42A27DB-BD31-4B8C-83A1-F6EECF244321}">
                <p14:modId xmlns:p14="http://schemas.microsoft.com/office/powerpoint/2010/main" val="4046042693"/>
              </p:ext>
            </p:extLst>
          </p:nvPr>
        </p:nvGraphicFramePr>
        <p:xfrm>
          <a:off x="6257927" y="2097087"/>
          <a:ext cx="5113338" cy="36941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540E2684-3AEF-4123-8B3F-3F85E49576C3}"/>
              </a:ext>
            </a:extLst>
          </p:cNvPr>
          <p:cNvGraphicFramePr>
            <a:graphicFrameLocks/>
          </p:cNvGraphicFramePr>
          <p:nvPr>
            <p:extLst>
              <p:ext uri="{D42A27DB-BD31-4B8C-83A1-F6EECF244321}">
                <p14:modId xmlns:p14="http://schemas.microsoft.com/office/powerpoint/2010/main" val="3423593148"/>
              </p:ext>
            </p:extLst>
          </p:nvPr>
        </p:nvGraphicFramePr>
        <p:xfrm>
          <a:off x="817559" y="2097087"/>
          <a:ext cx="5116514" cy="3694111"/>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8C673BC2-6843-41A0-9999-3DB9F63A9D5B}"/>
              </a:ext>
            </a:extLst>
          </p:cNvPr>
          <p:cNvSpPr>
            <a:spLocks noGrp="1"/>
          </p:cNvSpPr>
          <p:nvPr>
            <p:ph type="sldNum" sz="quarter" idx="12"/>
          </p:nvPr>
        </p:nvSpPr>
        <p:spPr/>
        <p:txBody>
          <a:bodyPr/>
          <a:lstStyle/>
          <a:p>
            <a:fld id="{E12D7CA0-4DB5-493F-94A2-0ADA6475CDFB}" type="slidenum">
              <a:rPr lang="he-IL" smtClean="0"/>
              <a:t>17</a:t>
            </a:fld>
            <a:endParaRPr lang="he-IL"/>
          </a:p>
        </p:txBody>
      </p:sp>
      <p:sp>
        <p:nvSpPr>
          <p:cNvPr id="11" name="TextBox 10">
            <a:extLst>
              <a:ext uri="{FF2B5EF4-FFF2-40B4-BE49-F238E27FC236}">
                <a16:creationId xmlns:a16="http://schemas.microsoft.com/office/drawing/2014/main" id="{2CDA8516-1356-4974-84D4-64DED83B1941}"/>
              </a:ext>
            </a:extLst>
          </p:cNvPr>
          <p:cNvSpPr txBox="1"/>
          <p:nvPr/>
        </p:nvSpPr>
        <p:spPr>
          <a:xfrm>
            <a:off x="11047410" y="6343650"/>
            <a:ext cx="935040" cy="369332"/>
          </a:xfrm>
          <a:prstGeom prst="rect">
            <a:avLst/>
          </a:prstGeom>
          <a:noFill/>
        </p:spPr>
        <p:txBody>
          <a:bodyPr wrap="square" rtlCol="1">
            <a:spAutoFit/>
          </a:bodyPr>
          <a:lstStyle/>
          <a:p>
            <a:r>
              <a:rPr lang="en-US" dirty="0"/>
              <a:t>17/20</a:t>
            </a:r>
            <a:endParaRPr lang="he-IL" dirty="0"/>
          </a:p>
        </p:txBody>
      </p:sp>
    </p:spTree>
    <p:extLst>
      <p:ext uri="{BB962C8B-B14F-4D97-AF65-F5344CB8AC3E}">
        <p14:creationId xmlns:p14="http://schemas.microsoft.com/office/powerpoint/2010/main" val="32411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FEB0-5675-43C2-A31B-02F4D9E829A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he-IL"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AF7E8D1-F394-47B5-94E5-E77AB7276BAF}"/>
              </a:ext>
            </a:extLst>
          </p:cNvPr>
          <p:cNvSpPr>
            <a:spLocks noGrp="1"/>
          </p:cNvSpPr>
          <p:nvPr>
            <p:ph idx="1"/>
          </p:nvPr>
        </p:nvSpPr>
        <p:spPr>
          <a:xfrm>
            <a:off x="6096000" y="2354262"/>
            <a:ext cx="4951412" cy="3541714"/>
          </a:xfrm>
        </p:spPr>
        <p:txBody>
          <a:bodyPr/>
          <a:lstStyle/>
          <a:p>
            <a:pPr marL="0" indent="0" algn="l" rtl="0">
              <a:buNone/>
            </a:pPr>
            <a:r>
              <a:rPr lang="en-US" dirty="0"/>
              <a:t>This is the article Entropy plot, we think that they took the mean value for entropy, and after 30 seconds the entropy derrises to zero cause there are no new messages.</a:t>
            </a:r>
            <a:endParaRPr lang="he-IL" dirty="0"/>
          </a:p>
        </p:txBody>
      </p:sp>
      <p:pic>
        <p:nvPicPr>
          <p:cNvPr id="4" name="Picture 3">
            <a:extLst>
              <a:ext uri="{FF2B5EF4-FFF2-40B4-BE49-F238E27FC236}">
                <a16:creationId xmlns:a16="http://schemas.microsoft.com/office/drawing/2014/main" id="{3020E085-792E-4AEE-8D01-26118F63CD88}"/>
              </a:ext>
            </a:extLst>
          </p:cNvPr>
          <p:cNvPicPr>
            <a:picLocks noChangeAspect="1"/>
          </p:cNvPicPr>
          <p:nvPr/>
        </p:nvPicPr>
        <p:blipFill>
          <a:blip r:embed="rId2"/>
          <a:stretch>
            <a:fillRect/>
          </a:stretch>
        </p:blipFill>
        <p:spPr>
          <a:xfrm>
            <a:off x="1141412" y="2354262"/>
            <a:ext cx="4857749" cy="3694112"/>
          </a:xfrm>
          <a:prstGeom prst="rect">
            <a:avLst/>
          </a:prstGeom>
        </p:spPr>
      </p:pic>
      <p:sp>
        <p:nvSpPr>
          <p:cNvPr id="6" name="Slide Number Placeholder 5">
            <a:extLst>
              <a:ext uri="{FF2B5EF4-FFF2-40B4-BE49-F238E27FC236}">
                <a16:creationId xmlns:a16="http://schemas.microsoft.com/office/drawing/2014/main" id="{D7953F72-0F1B-4AC1-9D4A-2352FF7C9D88}"/>
              </a:ext>
            </a:extLst>
          </p:cNvPr>
          <p:cNvSpPr>
            <a:spLocks noGrp="1"/>
          </p:cNvSpPr>
          <p:nvPr>
            <p:ph type="sldNum" sz="quarter" idx="12"/>
          </p:nvPr>
        </p:nvSpPr>
        <p:spPr/>
        <p:txBody>
          <a:bodyPr/>
          <a:lstStyle/>
          <a:p>
            <a:fld id="{E12D7CA0-4DB5-493F-94A2-0ADA6475CDFB}" type="slidenum">
              <a:rPr lang="he-IL" smtClean="0"/>
              <a:t>18</a:t>
            </a:fld>
            <a:endParaRPr lang="he-IL"/>
          </a:p>
        </p:txBody>
      </p:sp>
      <p:sp>
        <p:nvSpPr>
          <p:cNvPr id="7" name="TextBox 6">
            <a:extLst>
              <a:ext uri="{FF2B5EF4-FFF2-40B4-BE49-F238E27FC236}">
                <a16:creationId xmlns:a16="http://schemas.microsoft.com/office/drawing/2014/main" id="{3423A976-55E7-4BDB-A9BD-7EB6FAA947DA}"/>
              </a:ext>
            </a:extLst>
          </p:cNvPr>
          <p:cNvSpPr txBox="1"/>
          <p:nvPr/>
        </p:nvSpPr>
        <p:spPr>
          <a:xfrm>
            <a:off x="11047410" y="6343650"/>
            <a:ext cx="925515" cy="369332"/>
          </a:xfrm>
          <a:prstGeom prst="rect">
            <a:avLst/>
          </a:prstGeom>
          <a:noFill/>
        </p:spPr>
        <p:txBody>
          <a:bodyPr wrap="square" rtlCol="1">
            <a:spAutoFit/>
          </a:bodyPr>
          <a:lstStyle/>
          <a:p>
            <a:r>
              <a:rPr lang="en-US" dirty="0"/>
              <a:t>18/20</a:t>
            </a:r>
            <a:endParaRPr lang="he-IL" dirty="0"/>
          </a:p>
        </p:txBody>
      </p:sp>
    </p:spTree>
    <p:extLst>
      <p:ext uri="{BB962C8B-B14F-4D97-AF65-F5344CB8AC3E}">
        <p14:creationId xmlns:p14="http://schemas.microsoft.com/office/powerpoint/2010/main" val="165411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B835-0D3B-475E-8046-BB3158E5A20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he-IL" b="1"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DFCF70EC-2B10-43B8-A897-3D86B21972DC}"/>
              </a:ext>
            </a:extLst>
          </p:cNvPr>
          <p:cNvGraphicFramePr>
            <a:graphicFrameLocks noGrp="1"/>
          </p:cNvGraphicFramePr>
          <p:nvPr>
            <p:ph idx="1"/>
            <p:extLst>
              <p:ext uri="{D42A27DB-BD31-4B8C-83A1-F6EECF244321}">
                <p14:modId xmlns:p14="http://schemas.microsoft.com/office/powerpoint/2010/main" val="424489926"/>
              </p:ext>
            </p:extLst>
          </p:nvPr>
        </p:nvGraphicFramePr>
        <p:xfrm>
          <a:off x="6507189" y="2247283"/>
          <a:ext cx="4951413" cy="3541712"/>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423ABB79-C4F2-4D47-AC96-A01FAAF90402}"/>
              </a:ext>
            </a:extLst>
          </p:cNvPr>
          <p:cNvPicPr>
            <a:picLocks noChangeAspect="1"/>
          </p:cNvPicPr>
          <p:nvPr/>
        </p:nvPicPr>
        <p:blipFill>
          <a:blip r:embed="rId3"/>
          <a:stretch>
            <a:fillRect/>
          </a:stretch>
        </p:blipFill>
        <p:spPr>
          <a:xfrm>
            <a:off x="485775" y="2247283"/>
            <a:ext cx="5199038" cy="3541712"/>
          </a:xfrm>
          <a:prstGeom prst="rect">
            <a:avLst/>
          </a:prstGeom>
        </p:spPr>
      </p:pic>
      <p:sp>
        <p:nvSpPr>
          <p:cNvPr id="6" name="Rectangle 5">
            <a:extLst>
              <a:ext uri="{FF2B5EF4-FFF2-40B4-BE49-F238E27FC236}">
                <a16:creationId xmlns:a16="http://schemas.microsoft.com/office/drawing/2014/main" id="{947A4FC0-6466-495C-A86E-B05436C737CC}"/>
              </a:ext>
            </a:extLst>
          </p:cNvPr>
          <p:cNvSpPr/>
          <p:nvPr/>
        </p:nvSpPr>
        <p:spPr>
          <a:xfrm>
            <a:off x="4231531" y="1617085"/>
            <a:ext cx="3725764" cy="369332"/>
          </a:xfrm>
          <a:prstGeom prst="rect">
            <a:avLst/>
          </a:prstGeom>
        </p:spPr>
        <p:txBody>
          <a:bodyPr wrap="none">
            <a:spAutoFit/>
          </a:bodyPr>
          <a:lstStyle/>
          <a:p>
            <a:pPr algn="ctr"/>
            <a:r>
              <a:rPr lang="en-US" b="1" dirty="0"/>
              <a:t>Score value– different group division</a:t>
            </a:r>
            <a:endParaRPr lang="he-IL" b="1" dirty="0"/>
          </a:p>
        </p:txBody>
      </p:sp>
      <p:sp>
        <p:nvSpPr>
          <p:cNvPr id="10" name="Slide Number Placeholder 9">
            <a:extLst>
              <a:ext uri="{FF2B5EF4-FFF2-40B4-BE49-F238E27FC236}">
                <a16:creationId xmlns:a16="http://schemas.microsoft.com/office/drawing/2014/main" id="{B9AC172B-895A-4EB3-AA55-16B4CF563BA4}"/>
              </a:ext>
            </a:extLst>
          </p:cNvPr>
          <p:cNvSpPr>
            <a:spLocks noGrp="1"/>
          </p:cNvSpPr>
          <p:nvPr>
            <p:ph type="sldNum" sz="quarter" idx="12"/>
          </p:nvPr>
        </p:nvSpPr>
        <p:spPr/>
        <p:txBody>
          <a:bodyPr/>
          <a:lstStyle/>
          <a:p>
            <a:fld id="{E12D7CA0-4DB5-493F-94A2-0ADA6475CDFB}" type="slidenum">
              <a:rPr lang="he-IL" smtClean="0"/>
              <a:t>19</a:t>
            </a:fld>
            <a:endParaRPr lang="he-IL"/>
          </a:p>
        </p:txBody>
      </p:sp>
      <p:sp>
        <p:nvSpPr>
          <p:cNvPr id="11" name="TextBox 10">
            <a:extLst>
              <a:ext uri="{FF2B5EF4-FFF2-40B4-BE49-F238E27FC236}">
                <a16:creationId xmlns:a16="http://schemas.microsoft.com/office/drawing/2014/main" id="{C1FB798D-3756-4DCA-84CA-790E9B711E4F}"/>
              </a:ext>
            </a:extLst>
          </p:cNvPr>
          <p:cNvSpPr txBox="1"/>
          <p:nvPr/>
        </p:nvSpPr>
        <p:spPr>
          <a:xfrm>
            <a:off x="11047410" y="6343650"/>
            <a:ext cx="973140" cy="369332"/>
          </a:xfrm>
          <a:prstGeom prst="rect">
            <a:avLst/>
          </a:prstGeom>
          <a:noFill/>
        </p:spPr>
        <p:txBody>
          <a:bodyPr wrap="square" rtlCol="1">
            <a:spAutoFit/>
          </a:bodyPr>
          <a:lstStyle/>
          <a:p>
            <a:r>
              <a:rPr lang="en-US" dirty="0"/>
              <a:t>19/20</a:t>
            </a:r>
            <a:endParaRPr lang="he-IL" dirty="0"/>
          </a:p>
        </p:txBody>
      </p:sp>
    </p:spTree>
    <p:extLst>
      <p:ext uri="{BB962C8B-B14F-4D97-AF65-F5344CB8AC3E}">
        <p14:creationId xmlns:p14="http://schemas.microsoft.com/office/powerpoint/2010/main" val="261455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A6D4-453B-445B-9D9A-D94562BCEF6E}"/>
              </a:ext>
            </a:extLst>
          </p:cNvPr>
          <p:cNvSpPr>
            <a:spLocks noGrp="1"/>
          </p:cNvSpPr>
          <p:nvPr>
            <p:ph type="title"/>
          </p:nvPr>
        </p:nvSpPr>
        <p:spPr/>
        <p:txBody>
          <a:bodyPr/>
          <a:lstStyle/>
          <a:p>
            <a:pPr algn="ctr"/>
            <a:r>
              <a:rPr lang="en-US" sz="5400" b="1" dirty="0">
                <a:effectLst>
                  <a:outerShdw blurRad="38100" dist="38100" dir="2700000" algn="tl">
                    <a:srgbClr val="000000">
                      <a:alpha val="43137"/>
                    </a:srgbClr>
                  </a:outerShdw>
                </a:effectLst>
              </a:rPr>
              <a:t>Introduction</a:t>
            </a:r>
            <a:r>
              <a:rPr lang="en-US" dirty="0"/>
              <a:t> </a:t>
            </a:r>
            <a:endParaRPr lang="he-IL" dirty="0"/>
          </a:p>
        </p:txBody>
      </p:sp>
      <p:sp>
        <p:nvSpPr>
          <p:cNvPr id="3" name="Content Placeholder 2">
            <a:extLst>
              <a:ext uri="{FF2B5EF4-FFF2-40B4-BE49-F238E27FC236}">
                <a16:creationId xmlns:a16="http://schemas.microsoft.com/office/drawing/2014/main" id="{08231D83-EF9F-4C43-9EB5-9AADAB8C47E5}"/>
              </a:ext>
            </a:extLst>
          </p:cNvPr>
          <p:cNvSpPr>
            <a:spLocks noGrp="1"/>
          </p:cNvSpPr>
          <p:nvPr>
            <p:ph idx="1"/>
          </p:nvPr>
        </p:nvSpPr>
        <p:spPr>
          <a:xfrm>
            <a:off x="1141412" y="2249487"/>
            <a:ext cx="9905999" cy="3541714"/>
          </a:xfrm>
        </p:spPr>
        <p:txBody>
          <a:bodyPr>
            <a:normAutofit fontScale="92500"/>
          </a:bodyPr>
          <a:lstStyle/>
          <a:p>
            <a:pPr algn="l" rtl="0"/>
            <a:r>
              <a:rPr lang="en-US" sz="3600" dirty="0"/>
              <a:t>The article describes attacks that are using different tools to generate malicious traffic which can affect the victim’s system or its network.</a:t>
            </a:r>
          </a:p>
          <a:p>
            <a:pPr algn="l" rtl="0"/>
            <a:r>
              <a:rPr lang="en-US" sz="3600" dirty="0"/>
              <a:t>The article goal is to detect DDoS and Flash crowd attacks, using entropy calculation and scoring method.</a:t>
            </a:r>
          </a:p>
          <a:p>
            <a:pPr marL="0" indent="0" algn="l" rtl="0">
              <a:buNone/>
            </a:pPr>
            <a:endParaRPr lang="he-IL" sz="3600" dirty="0"/>
          </a:p>
        </p:txBody>
      </p:sp>
      <p:sp>
        <p:nvSpPr>
          <p:cNvPr id="5" name="Slide Number Placeholder 4">
            <a:extLst>
              <a:ext uri="{FF2B5EF4-FFF2-40B4-BE49-F238E27FC236}">
                <a16:creationId xmlns:a16="http://schemas.microsoft.com/office/drawing/2014/main" id="{3F91C9AF-9914-42BE-BB4D-F6E2CB192225}"/>
              </a:ext>
            </a:extLst>
          </p:cNvPr>
          <p:cNvSpPr>
            <a:spLocks noGrp="1"/>
          </p:cNvSpPr>
          <p:nvPr>
            <p:ph type="sldNum" sz="quarter" idx="12"/>
          </p:nvPr>
        </p:nvSpPr>
        <p:spPr/>
        <p:txBody>
          <a:bodyPr/>
          <a:lstStyle/>
          <a:p>
            <a:fld id="{E12D7CA0-4DB5-493F-94A2-0ADA6475CDFB}" type="slidenum">
              <a:rPr lang="he-IL" smtClean="0"/>
              <a:t>2</a:t>
            </a:fld>
            <a:endParaRPr lang="he-IL"/>
          </a:p>
        </p:txBody>
      </p:sp>
      <p:sp>
        <p:nvSpPr>
          <p:cNvPr id="6" name="TextBox 5">
            <a:extLst>
              <a:ext uri="{FF2B5EF4-FFF2-40B4-BE49-F238E27FC236}">
                <a16:creationId xmlns:a16="http://schemas.microsoft.com/office/drawing/2014/main" id="{794566E6-E7E8-420B-A688-B1A1159C57AD}"/>
              </a:ext>
            </a:extLst>
          </p:cNvPr>
          <p:cNvSpPr txBox="1"/>
          <p:nvPr/>
        </p:nvSpPr>
        <p:spPr>
          <a:xfrm>
            <a:off x="11047410" y="6343650"/>
            <a:ext cx="771089" cy="369332"/>
          </a:xfrm>
          <a:prstGeom prst="rect">
            <a:avLst/>
          </a:prstGeom>
          <a:noFill/>
        </p:spPr>
        <p:txBody>
          <a:bodyPr wrap="square" rtlCol="1">
            <a:spAutoFit/>
          </a:bodyPr>
          <a:lstStyle/>
          <a:p>
            <a:r>
              <a:rPr lang="en-US" dirty="0"/>
              <a:t>2/20</a:t>
            </a:r>
            <a:endParaRPr lang="he-IL" dirty="0"/>
          </a:p>
        </p:txBody>
      </p:sp>
    </p:spTree>
    <p:extLst>
      <p:ext uri="{BB962C8B-B14F-4D97-AF65-F5344CB8AC3E}">
        <p14:creationId xmlns:p14="http://schemas.microsoft.com/office/powerpoint/2010/main" val="427181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BA46-44D9-466C-80BD-EA43A96CDCD2}"/>
              </a:ext>
            </a:extLst>
          </p:cNvPr>
          <p:cNvSpPr>
            <a:spLocks noGrp="1"/>
          </p:cNvSpPr>
          <p:nvPr>
            <p:ph type="title"/>
          </p:nvPr>
        </p:nvSpPr>
        <p:spPr>
          <a:xfrm>
            <a:off x="1141413" y="618518"/>
            <a:ext cx="9905998" cy="4486882"/>
          </a:xfrm>
        </p:spPr>
        <p:txBody>
          <a:bodyPr>
            <a:normAutofit/>
          </a:bodyPr>
          <a:lstStyle/>
          <a:p>
            <a:pPr algn="ctr"/>
            <a:r>
              <a:rPr lang="en-US" sz="4800" b="1" dirty="0"/>
              <a:t>Thank you for listening</a:t>
            </a:r>
            <a:endParaRPr lang="he-IL" sz="4800" b="1" dirty="0"/>
          </a:p>
        </p:txBody>
      </p:sp>
      <p:sp>
        <p:nvSpPr>
          <p:cNvPr id="4" name="Slide Number Placeholder 3">
            <a:extLst>
              <a:ext uri="{FF2B5EF4-FFF2-40B4-BE49-F238E27FC236}">
                <a16:creationId xmlns:a16="http://schemas.microsoft.com/office/drawing/2014/main" id="{78C88035-2AA9-44FF-801E-0D36E3DFA0DE}"/>
              </a:ext>
            </a:extLst>
          </p:cNvPr>
          <p:cNvSpPr>
            <a:spLocks noGrp="1"/>
          </p:cNvSpPr>
          <p:nvPr>
            <p:ph type="sldNum" sz="quarter" idx="12"/>
          </p:nvPr>
        </p:nvSpPr>
        <p:spPr/>
        <p:txBody>
          <a:bodyPr/>
          <a:lstStyle/>
          <a:p>
            <a:fld id="{E12D7CA0-4DB5-493F-94A2-0ADA6475CDFB}" type="slidenum">
              <a:rPr lang="he-IL" smtClean="0"/>
              <a:t>20</a:t>
            </a:fld>
            <a:endParaRPr lang="he-IL"/>
          </a:p>
        </p:txBody>
      </p:sp>
      <p:pic>
        <p:nvPicPr>
          <p:cNvPr id="8" name="Picture 7" descr="A drawing of a cartoon character&#10;&#10;Description automatically generated">
            <a:extLst>
              <a:ext uri="{FF2B5EF4-FFF2-40B4-BE49-F238E27FC236}">
                <a16:creationId xmlns:a16="http://schemas.microsoft.com/office/drawing/2014/main" id="{83E86B49-A0A8-4EBB-A91C-9F31049EB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412" y="3429000"/>
            <a:ext cx="4572000" cy="2571750"/>
          </a:xfrm>
          <a:prstGeom prst="rect">
            <a:avLst/>
          </a:prstGeom>
          <a:ln w="38100">
            <a:solidFill>
              <a:schemeClr val="tx1"/>
            </a:solidFill>
          </a:ln>
        </p:spPr>
      </p:pic>
      <p:sp>
        <p:nvSpPr>
          <p:cNvPr id="6" name="TextBox 5">
            <a:extLst>
              <a:ext uri="{FF2B5EF4-FFF2-40B4-BE49-F238E27FC236}">
                <a16:creationId xmlns:a16="http://schemas.microsoft.com/office/drawing/2014/main" id="{FA66699F-994C-4411-920C-5520914D665A}"/>
              </a:ext>
            </a:extLst>
          </p:cNvPr>
          <p:cNvSpPr txBox="1"/>
          <p:nvPr/>
        </p:nvSpPr>
        <p:spPr>
          <a:xfrm>
            <a:off x="11047410" y="6343650"/>
            <a:ext cx="973140" cy="369332"/>
          </a:xfrm>
          <a:prstGeom prst="rect">
            <a:avLst/>
          </a:prstGeom>
          <a:noFill/>
        </p:spPr>
        <p:txBody>
          <a:bodyPr wrap="square" rtlCol="1">
            <a:spAutoFit/>
          </a:bodyPr>
          <a:lstStyle/>
          <a:p>
            <a:r>
              <a:rPr lang="en-US"/>
              <a:t>20/20</a:t>
            </a:r>
            <a:endParaRPr lang="he-IL" dirty="0"/>
          </a:p>
        </p:txBody>
      </p:sp>
    </p:spTree>
    <p:extLst>
      <p:ext uri="{BB962C8B-B14F-4D97-AF65-F5344CB8AC3E}">
        <p14:creationId xmlns:p14="http://schemas.microsoft.com/office/powerpoint/2010/main" val="149714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הארי פוטר- מצגת סימולציה">
            <a:hlinkClick r:id="" action="ppaction://media"/>
            <a:extLst>
              <a:ext uri="{FF2B5EF4-FFF2-40B4-BE49-F238E27FC236}">
                <a16:creationId xmlns:a16="http://schemas.microsoft.com/office/drawing/2014/main" id="{439FE8DD-1C9C-491D-B754-542F2937FB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9700" y="792163"/>
            <a:ext cx="9372600" cy="5272087"/>
          </a:xfrm>
        </p:spPr>
      </p:pic>
      <p:sp>
        <p:nvSpPr>
          <p:cNvPr id="3" name="Slide Number Placeholder 2">
            <a:extLst>
              <a:ext uri="{FF2B5EF4-FFF2-40B4-BE49-F238E27FC236}">
                <a16:creationId xmlns:a16="http://schemas.microsoft.com/office/drawing/2014/main" id="{9554FC59-5C2A-44FE-A525-4D83DBCB0EFA}"/>
              </a:ext>
            </a:extLst>
          </p:cNvPr>
          <p:cNvSpPr>
            <a:spLocks noGrp="1"/>
          </p:cNvSpPr>
          <p:nvPr>
            <p:ph type="sldNum" sz="quarter" idx="12"/>
          </p:nvPr>
        </p:nvSpPr>
        <p:spPr/>
        <p:txBody>
          <a:bodyPr/>
          <a:lstStyle/>
          <a:p>
            <a:fld id="{E12D7CA0-4DB5-493F-94A2-0ADA6475CDFB}" type="slidenum">
              <a:rPr lang="he-IL" smtClean="0"/>
              <a:t>3</a:t>
            </a:fld>
            <a:endParaRPr lang="he-IL"/>
          </a:p>
        </p:txBody>
      </p:sp>
      <p:sp>
        <p:nvSpPr>
          <p:cNvPr id="8" name="TextBox 7">
            <a:extLst>
              <a:ext uri="{FF2B5EF4-FFF2-40B4-BE49-F238E27FC236}">
                <a16:creationId xmlns:a16="http://schemas.microsoft.com/office/drawing/2014/main" id="{F10DCDD4-427A-421E-B7B4-6C214B82E48C}"/>
              </a:ext>
            </a:extLst>
          </p:cNvPr>
          <p:cNvSpPr txBox="1"/>
          <p:nvPr/>
        </p:nvSpPr>
        <p:spPr>
          <a:xfrm>
            <a:off x="11047410" y="6343650"/>
            <a:ext cx="771089" cy="369332"/>
          </a:xfrm>
          <a:prstGeom prst="rect">
            <a:avLst/>
          </a:prstGeom>
          <a:noFill/>
        </p:spPr>
        <p:txBody>
          <a:bodyPr wrap="square" rtlCol="1">
            <a:spAutoFit/>
          </a:bodyPr>
          <a:lstStyle/>
          <a:p>
            <a:r>
              <a:rPr lang="en-US" dirty="0"/>
              <a:t>3/20</a:t>
            </a:r>
            <a:endParaRPr lang="he-IL" dirty="0"/>
          </a:p>
        </p:txBody>
      </p:sp>
    </p:spTree>
    <p:extLst>
      <p:ext uri="{BB962C8B-B14F-4D97-AF65-F5344CB8AC3E}">
        <p14:creationId xmlns:p14="http://schemas.microsoft.com/office/powerpoint/2010/main" val="40219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86A0-DA74-4D7F-9C00-AEDAA8A38740}"/>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DDos</a:t>
            </a:r>
            <a:r>
              <a:rPr lang="en-US" b="1" dirty="0">
                <a:effectLst>
                  <a:outerShdw blurRad="38100" dist="38100" dir="2700000" algn="tl">
                    <a:srgbClr val="000000">
                      <a:alpha val="43137"/>
                    </a:srgbClr>
                  </a:outerShdw>
                </a:effectLst>
              </a:rPr>
              <a:t> attack</a:t>
            </a:r>
            <a:endParaRPr lang="he-IL"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7A151AB-63D4-47F5-8FB7-8DCE848BBFBE}"/>
              </a:ext>
            </a:extLst>
          </p:cNvPr>
          <p:cNvSpPr>
            <a:spLocks noGrp="1"/>
          </p:cNvSpPr>
          <p:nvPr>
            <p:ph idx="1"/>
          </p:nvPr>
        </p:nvSpPr>
        <p:spPr>
          <a:xfrm>
            <a:off x="752475" y="1825625"/>
            <a:ext cx="4819650" cy="4351338"/>
          </a:xfrm>
        </p:spPr>
        <p:txBody>
          <a:bodyPr>
            <a:noAutofit/>
          </a:bodyPr>
          <a:lstStyle/>
          <a:p>
            <a:pPr marL="0" indent="0" algn="l" rtl="0">
              <a:buNone/>
            </a:pPr>
            <a:r>
              <a:rPr lang="en-US" sz="2600" b="1" dirty="0"/>
              <a:t>DDoS </a:t>
            </a:r>
            <a:r>
              <a:rPr lang="en-US" sz="2600" dirty="0"/>
              <a:t>(distributed denial-of-service) </a:t>
            </a:r>
            <a:r>
              <a:rPr lang="en-US" sz="2600" b="1" dirty="0"/>
              <a:t>attack</a:t>
            </a:r>
            <a:r>
              <a:rPr lang="en-US" sz="2600" dirty="0"/>
              <a:t>, is a cyber-attack in which the incoming traffic flooding the victim originates from many different sources. This effectively makes it impossible to stop the attack simply by blocking a single source.</a:t>
            </a:r>
          </a:p>
          <a:p>
            <a:pPr marL="0" indent="0" algn="l" rtl="0">
              <a:buNone/>
            </a:pPr>
            <a:endParaRPr lang="he-IL" sz="2600" dirty="0"/>
          </a:p>
        </p:txBody>
      </p:sp>
      <p:pic>
        <p:nvPicPr>
          <p:cNvPr id="4" name="Picture 3">
            <a:extLst>
              <a:ext uri="{FF2B5EF4-FFF2-40B4-BE49-F238E27FC236}">
                <a16:creationId xmlns:a16="http://schemas.microsoft.com/office/drawing/2014/main" id="{56443577-5CF9-4247-A025-8F640231F31F}"/>
              </a:ext>
            </a:extLst>
          </p:cNvPr>
          <p:cNvPicPr>
            <a:picLocks noChangeAspect="1"/>
          </p:cNvPicPr>
          <p:nvPr/>
        </p:nvPicPr>
        <p:blipFill>
          <a:blip r:embed="rId2"/>
          <a:stretch>
            <a:fillRect/>
          </a:stretch>
        </p:blipFill>
        <p:spPr>
          <a:xfrm>
            <a:off x="6172987" y="1825625"/>
            <a:ext cx="5770576" cy="4351338"/>
          </a:xfrm>
          <a:prstGeom prst="rect">
            <a:avLst/>
          </a:prstGeom>
        </p:spPr>
      </p:pic>
      <p:sp>
        <p:nvSpPr>
          <p:cNvPr id="6" name="Slide Number Placeholder 5">
            <a:extLst>
              <a:ext uri="{FF2B5EF4-FFF2-40B4-BE49-F238E27FC236}">
                <a16:creationId xmlns:a16="http://schemas.microsoft.com/office/drawing/2014/main" id="{D9E59A21-8096-4571-A88C-50B509156EC8}"/>
              </a:ext>
            </a:extLst>
          </p:cNvPr>
          <p:cNvSpPr>
            <a:spLocks noGrp="1"/>
          </p:cNvSpPr>
          <p:nvPr>
            <p:ph type="sldNum" sz="quarter" idx="12"/>
          </p:nvPr>
        </p:nvSpPr>
        <p:spPr/>
        <p:txBody>
          <a:bodyPr/>
          <a:lstStyle/>
          <a:p>
            <a:fld id="{E12D7CA0-4DB5-493F-94A2-0ADA6475CDFB}" type="slidenum">
              <a:rPr lang="he-IL" smtClean="0"/>
              <a:t>4</a:t>
            </a:fld>
            <a:endParaRPr lang="he-IL"/>
          </a:p>
        </p:txBody>
      </p:sp>
      <p:sp>
        <p:nvSpPr>
          <p:cNvPr id="7" name="TextBox 6">
            <a:extLst>
              <a:ext uri="{FF2B5EF4-FFF2-40B4-BE49-F238E27FC236}">
                <a16:creationId xmlns:a16="http://schemas.microsoft.com/office/drawing/2014/main" id="{C1F58D8C-3449-4725-A590-3AD397550041}"/>
              </a:ext>
            </a:extLst>
          </p:cNvPr>
          <p:cNvSpPr txBox="1"/>
          <p:nvPr/>
        </p:nvSpPr>
        <p:spPr>
          <a:xfrm>
            <a:off x="11047410" y="6343650"/>
            <a:ext cx="771089" cy="369332"/>
          </a:xfrm>
          <a:prstGeom prst="rect">
            <a:avLst/>
          </a:prstGeom>
          <a:noFill/>
        </p:spPr>
        <p:txBody>
          <a:bodyPr wrap="square" rtlCol="1">
            <a:spAutoFit/>
          </a:bodyPr>
          <a:lstStyle/>
          <a:p>
            <a:r>
              <a:rPr lang="en-US" dirty="0"/>
              <a:t>4/20</a:t>
            </a:r>
            <a:endParaRPr lang="he-IL" dirty="0"/>
          </a:p>
        </p:txBody>
      </p:sp>
    </p:spTree>
    <p:extLst>
      <p:ext uri="{BB962C8B-B14F-4D97-AF65-F5344CB8AC3E}">
        <p14:creationId xmlns:p14="http://schemas.microsoft.com/office/powerpoint/2010/main" val="296118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9F6E-10B0-47E5-BD8D-7DAB3BA5F11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Flash Crowd</a:t>
            </a:r>
            <a:endParaRPr lang="he-IL" b="1" dirty="0">
              <a:effectLst>
                <a:outerShdw blurRad="38100" dist="38100" dir="2700000" algn="tl">
                  <a:srgbClr val="000000">
                    <a:alpha val="43137"/>
                  </a:srgbClr>
                </a:outerShdw>
              </a:effectLst>
            </a:endParaRPr>
          </a:p>
        </p:txBody>
      </p:sp>
      <p:pic>
        <p:nvPicPr>
          <p:cNvPr id="6" name="Content Placeholder 5" descr="A close up of a map&#10;&#10;Description automatically generated">
            <a:extLst>
              <a:ext uri="{FF2B5EF4-FFF2-40B4-BE49-F238E27FC236}">
                <a16:creationId xmlns:a16="http://schemas.microsoft.com/office/drawing/2014/main" id="{7E0F0E30-9CD6-48CF-A5B8-3C6462BED260}"/>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6135980" y="1690688"/>
            <a:ext cx="5509530" cy="4351338"/>
          </a:xfrm>
        </p:spPr>
      </p:pic>
      <p:sp>
        <p:nvSpPr>
          <p:cNvPr id="7" name="Content Placeholder 6">
            <a:extLst>
              <a:ext uri="{FF2B5EF4-FFF2-40B4-BE49-F238E27FC236}">
                <a16:creationId xmlns:a16="http://schemas.microsoft.com/office/drawing/2014/main" id="{029DDAD9-0AB8-4404-8E95-ED3B9E05CA6E}"/>
              </a:ext>
            </a:extLst>
          </p:cNvPr>
          <p:cNvSpPr>
            <a:spLocks noGrp="1"/>
          </p:cNvSpPr>
          <p:nvPr>
            <p:ph sz="half" idx="2"/>
          </p:nvPr>
        </p:nvSpPr>
        <p:spPr>
          <a:xfrm>
            <a:off x="419100" y="1690688"/>
            <a:ext cx="5181600" cy="4351338"/>
          </a:xfrm>
        </p:spPr>
        <p:txBody>
          <a:bodyPr>
            <a:normAutofit fontScale="85000" lnSpcReduction="20000"/>
          </a:bodyPr>
          <a:lstStyle/>
          <a:p>
            <a:pPr marL="0" indent="0" algn="l" rtl="0">
              <a:buNone/>
            </a:pPr>
            <a:r>
              <a:rPr lang="en-US" altLang="he-IL" sz="3600" dirty="0"/>
              <a:t>A flash event is a large increase in traffic to a particular Web site causing a dramatic </a:t>
            </a:r>
            <a:r>
              <a:rPr lang="en-US" sz="3600" dirty="0"/>
              <a:t>growth</a:t>
            </a:r>
            <a:r>
              <a:rPr lang="he-IL" sz="3600" dirty="0"/>
              <a:t> </a:t>
            </a:r>
            <a:r>
              <a:rPr lang="en-US" altLang="he-IL" sz="3600" dirty="0"/>
              <a:t>in server load and putting severe and network links under </a:t>
            </a:r>
            <a:r>
              <a:rPr lang="he-IL" altLang="he-IL" sz="3600" dirty="0"/>
              <a:t>"</a:t>
            </a:r>
            <a:r>
              <a:rPr lang="en-US" altLang="he-IL" sz="3600" dirty="0"/>
              <a:t>pressure</a:t>
            </a:r>
            <a:r>
              <a:rPr lang="he-IL" altLang="he-IL" sz="3600" dirty="0"/>
              <a:t>"</a:t>
            </a:r>
            <a:r>
              <a:rPr lang="en-US" altLang="he-IL" sz="3600" dirty="0"/>
              <a:t>,leading to the server, which results in considerable increase in packet loss and congestion</a:t>
            </a:r>
          </a:p>
          <a:p>
            <a:pPr algn="l" rtl="0"/>
            <a:endParaRPr lang="he-IL" dirty="0"/>
          </a:p>
        </p:txBody>
      </p:sp>
      <p:sp>
        <p:nvSpPr>
          <p:cNvPr id="4" name="Slide Number Placeholder 3">
            <a:extLst>
              <a:ext uri="{FF2B5EF4-FFF2-40B4-BE49-F238E27FC236}">
                <a16:creationId xmlns:a16="http://schemas.microsoft.com/office/drawing/2014/main" id="{28B73867-9690-47BA-9AB8-654309E68EE2}"/>
              </a:ext>
            </a:extLst>
          </p:cNvPr>
          <p:cNvSpPr>
            <a:spLocks noGrp="1"/>
          </p:cNvSpPr>
          <p:nvPr>
            <p:ph type="sldNum" sz="quarter" idx="12"/>
          </p:nvPr>
        </p:nvSpPr>
        <p:spPr/>
        <p:txBody>
          <a:bodyPr/>
          <a:lstStyle/>
          <a:p>
            <a:fld id="{E12D7CA0-4DB5-493F-94A2-0ADA6475CDFB}" type="slidenum">
              <a:rPr lang="he-IL" smtClean="0"/>
              <a:t>5</a:t>
            </a:fld>
            <a:endParaRPr lang="he-IL"/>
          </a:p>
        </p:txBody>
      </p:sp>
      <p:sp>
        <p:nvSpPr>
          <p:cNvPr id="8" name="TextBox 7">
            <a:extLst>
              <a:ext uri="{FF2B5EF4-FFF2-40B4-BE49-F238E27FC236}">
                <a16:creationId xmlns:a16="http://schemas.microsoft.com/office/drawing/2014/main" id="{D13B617C-00B7-48EE-BDF8-336CD43D7DC5}"/>
              </a:ext>
            </a:extLst>
          </p:cNvPr>
          <p:cNvSpPr txBox="1"/>
          <p:nvPr/>
        </p:nvSpPr>
        <p:spPr>
          <a:xfrm>
            <a:off x="11047410" y="6343650"/>
            <a:ext cx="771089" cy="369332"/>
          </a:xfrm>
          <a:prstGeom prst="rect">
            <a:avLst/>
          </a:prstGeom>
          <a:noFill/>
        </p:spPr>
        <p:txBody>
          <a:bodyPr wrap="square" rtlCol="1">
            <a:spAutoFit/>
          </a:bodyPr>
          <a:lstStyle/>
          <a:p>
            <a:r>
              <a:rPr lang="en-US" dirty="0"/>
              <a:t>5/20</a:t>
            </a:r>
            <a:endParaRPr lang="he-IL" dirty="0"/>
          </a:p>
        </p:txBody>
      </p:sp>
    </p:spTree>
    <p:extLst>
      <p:ext uri="{BB962C8B-B14F-4D97-AF65-F5344CB8AC3E}">
        <p14:creationId xmlns:p14="http://schemas.microsoft.com/office/powerpoint/2010/main" val="289912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effectLst>
                  <a:outerShdw blurRad="38100" dist="38100" dir="2700000" algn="tl">
                    <a:srgbClr val="000000">
                      <a:alpha val="43137"/>
                    </a:srgbClr>
                  </a:outerShdw>
                </a:effectLst>
              </a:rPr>
              <a:t>Related work</a:t>
            </a:r>
          </a:p>
        </p:txBody>
      </p:sp>
      <p:sp>
        <p:nvSpPr>
          <p:cNvPr id="3" name="מציין מיקום תוכן 2"/>
          <p:cNvSpPr>
            <a:spLocks noGrp="1"/>
          </p:cNvSpPr>
          <p:nvPr>
            <p:ph sz="half" idx="1"/>
          </p:nvPr>
        </p:nvSpPr>
        <p:spPr>
          <a:xfrm>
            <a:off x="838200" y="1574903"/>
            <a:ext cx="10360231" cy="4351338"/>
          </a:xfrm>
        </p:spPr>
        <p:txBody>
          <a:bodyPr/>
          <a:lstStyle/>
          <a:p>
            <a:pPr algn="l" rtl="0"/>
            <a:r>
              <a:rPr lang="en-US" dirty="0"/>
              <a:t> Xi Qin et. al. gives the approach to </a:t>
            </a:r>
            <a:r>
              <a:rPr lang="en-US" u="sng" dirty="0"/>
              <a:t>detect DDoS attacks </a:t>
            </a:r>
            <a:r>
              <a:rPr lang="en-US" dirty="0"/>
              <a:t>in high speed networks, using K means clustering algorithm to model the incoming patterns, in this period different clusters with center C and radius R are formed, the main problem is  the model requirement to frequent training.</a:t>
            </a:r>
          </a:p>
          <a:p>
            <a:pPr algn="l" rtl="0"/>
            <a:r>
              <a:rPr lang="en-US" dirty="0" err="1"/>
              <a:t>Shui</a:t>
            </a:r>
            <a:r>
              <a:rPr lang="en-US" dirty="0"/>
              <a:t> et. al. uses the Sibson distance between two incoming traffic and if this distance is more than a threshold then the incoming traffic is marked as attack traffic or flash crowd. But it </a:t>
            </a:r>
            <a:r>
              <a:rPr lang="en-US" u="sng" dirty="0"/>
              <a:t>cannot detect DDoS attack and flash crowd at the same time</a:t>
            </a:r>
            <a:r>
              <a:rPr lang="en-US" dirty="0"/>
              <a:t>.</a:t>
            </a:r>
          </a:p>
        </p:txBody>
      </p:sp>
      <p:sp>
        <p:nvSpPr>
          <p:cNvPr id="5" name="Slide Number Placeholder 4">
            <a:extLst>
              <a:ext uri="{FF2B5EF4-FFF2-40B4-BE49-F238E27FC236}">
                <a16:creationId xmlns:a16="http://schemas.microsoft.com/office/drawing/2014/main" id="{F13305C0-4763-4933-A6A7-F28EFD5B14C6}"/>
              </a:ext>
            </a:extLst>
          </p:cNvPr>
          <p:cNvSpPr>
            <a:spLocks noGrp="1"/>
          </p:cNvSpPr>
          <p:nvPr>
            <p:ph type="sldNum" sz="quarter" idx="12"/>
          </p:nvPr>
        </p:nvSpPr>
        <p:spPr/>
        <p:txBody>
          <a:bodyPr/>
          <a:lstStyle/>
          <a:p>
            <a:fld id="{E12D7CA0-4DB5-493F-94A2-0ADA6475CDFB}" type="slidenum">
              <a:rPr lang="he-IL" smtClean="0"/>
              <a:t>6</a:t>
            </a:fld>
            <a:endParaRPr lang="he-IL"/>
          </a:p>
        </p:txBody>
      </p:sp>
      <p:sp>
        <p:nvSpPr>
          <p:cNvPr id="6" name="TextBox 5">
            <a:extLst>
              <a:ext uri="{FF2B5EF4-FFF2-40B4-BE49-F238E27FC236}">
                <a16:creationId xmlns:a16="http://schemas.microsoft.com/office/drawing/2014/main" id="{091C81BD-B8F2-4B7C-8478-6EAF4F0B6D18}"/>
              </a:ext>
            </a:extLst>
          </p:cNvPr>
          <p:cNvSpPr txBox="1"/>
          <p:nvPr/>
        </p:nvSpPr>
        <p:spPr>
          <a:xfrm>
            <a:off x="11047410" y="6343650"/>
            <a:ext cx="771089" cy="369332"/>
          </a:xfrm>
          <a:prstGeom prst="rect">
            <a:avLst/>
          </a:prstGeom>
          <a:noFill/>
        </p:spPr>
        <p:txBody>
          <a:bodyPr wrap="square" rtlCol="1">
            <a:spAutoFit/>
          </a:bodyPr>
          <a:lstStyle/>
          <a:p>
            <a:r>
              <a:rPr lang="en-US" dirty="0"/>
              <a:t>6/20</a:t>
            </a:r>
            <a:endParaRPr lang="he-IL" dirty="0"/>
          </a:p>
        </p:txBody>
      </p:sp>
    </p:spTree>
    <p:extLst>
      <p:ext uri="{BB962C8B-B14F-4D97-AF65-F5344CB8AC3E}">
        <p14:creationId xmlns:p14="http://schemas.microsoft.com/office/powerpoint/2010/main" val="396166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4975-838C-4EA8-A367-6E2E1270477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Assumptions</a:t>
            </a:r>
            <a:endParaRPr lang="he-IL"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42FCEBF-6217-4127-AEB0-7B49803AE7E0}"/>
              </a:ext>
            </a:extLst>
          </p:cNvPr>
          <p:cNvSpPr>
            <a:spLocks noGrp="1"/>
          </p:cNvSpPr>
          <p:nvPr>
            <p:ph sz="half" idx="1"/>
          </p:nvPr>
        </p:nvSpPr>
        <p:spPr>
          <a:xfrm>
            <a:off x="1141410" y="1904999"/>
            <a:ext cx="10107615" cy="4057651"/>
          </a:xfrm>
        </p:spPr>
        <p:txBody>
          <a:bodyPr>
            <a:normAutofit lnSpcReduction="10000"/>
          </a:bodyPr>
          <a:lstStyle/>
          <a:p>
            <a:pPr algn="l" rtl="0"/>
            <a:r>
              <a:rPr lang="en-US" b="1" dirty="0"/>
              <a:t>IP addresses </a:t>
            </a:r>
            <a:r>
              <a:rPr lang="en-US" dirty="0"/>
              <a:t>– it’s not specified how IP’s are distributed in the different operations.</a:t>
            </a:r>
          </a:p>
          <a:p>
            <a:pPr algn="l" rtl="0"/>
            <a:r>
              <a:rPr lang="en-US" b="1" dirty="0"/>
              <a:t>Center of group </a:t>
            </a:r>
            <a:r>
              <a:rPr lang="en-US" dirty="0"/>
              <a:t>– not specified, if the received IP was not added to any existing group, new group has created with the new IP.</a:t>
            </a:r>
          </a:p>
          <a:p>
            <a:pPr algn="l" rtl="0"/>
            <a:r>
              <a:rPr lang="en-US" b="1" dirty="0"/>
              <a:t>Distance</a:t>
            </a:r>
            <a:r>
              <a:rPr lang="en-US" dirty="0"/>
              <a:t> –35, after calculating the mean distance for regular traffic.</a:t>
            </a:r>
          </a:p>
          <a:p>
            <a:pPr algn="l" rtl="0"/>
            <a:r>
              <a:rPr lang="en-US" b="1" dirty="0"/>
              <a:t>Threshold for entropy </a:t>
            </a:r>
            <a:r>
              <a:rPr lang="en-US" dirty="0"/>
              <a:t>– was not declared.</a:t>
            </a:r>
          </a:p>
          <a:p>
            <a:pPr algn="l" rtl="0"/>
            <a:r>
              <a:rPr lang="en-US" b="1" dirty="0"/>
              <a:t>Average Number of messages </a:t>
            </a:r>
            <a:r>
              <a:rPr lang="en-US" dirty="0"/>
              <a:t>– each host was calculated by </a:t>
            </a:r>
            <a:br>
              <a:rPr lang="en-US" dirty="0"/>
            </a:br>
            <a:r>
              <a:rPr lang="en-US" dirty="0"/>
              <a:t>(packets generated/number of hosts) that was presented in simulation results.</a:t>
            </a:r>
            <a:endParaRPr lang="he-IL" dirty="0"/>
          </a:p>
        </p:txBody>
      </p:sp>
      <p:sp>
        <p:nvSpPr>
          <p:cNvPr id="5" name="Slide Number Placeholder 4">
            <a:extLst>
              <a:ext uri="{FF2B5EF4-FFF2-40B4-BE49-F238E27FC236}">
                <a16:creationId xmlns:a16="http://schemas.microsoft.com/office/drawing/2014/main" id="{F624D204-C471-4DCC-877A-3026D67D89B4}"/>
              </a:ext>
            </a:extLst>
          </p:cNvPr>
          <p:cNvSpPr>
            <a:spLocks noGrp="1"/>
          </p:cNvSpPr>
          <p:nvPr>
            <p:ph type="sldNum" sz="quarter" idx="12"/>
          </p:nvPr>
        </p:nvSpPr>
        <p:spPr/>
        <p:txBody>
          <a:bodyPr/>
          <a:lstStyle/>
          <a:p>
            <a:fld id="{E12D7CA0-4DB5-493F-94A2-0ADA6475CDFB}" type="slidenum">
              <a:rPr lang="he-IL" smtClean="0"/>
              <a:t>7</a:t>
            </a:fld>
            <a:endParaRPr lang="he-IL"/>
          </a:p>
        </p:txBody>
      </p:sp>
      <p:sp>
        <p:nvSpPr>
          <p:cNvPr id="6" name="TextBox 5">
            <a:extLst>
              <a:ext uri="{FF2B5EF4-FFF2-40B4-BE49-F238E27FC236}">
                <a16:creationId xmlns:a16="http://schemas.microsoft.com/office/drawing/2014/main" id="{C3726741-DDF7-4335-92A2-7A1876570A80}"/>
              </a:ext>
            </a:extLst>
          </p:cNvPr>
          <p:cNvSpPr txBox="1"/>
          <p:nvPr/>
        </p:nvSpPr>
        <p:spPr>
          <a:xfrm>
            <a:off x="11047410" y="6343650"/>
            <a:ext cx="771089" cy="369332"/>
          </a:xfrm>
          <a:prstGeom prst="rect">
            <a:avLst/>
          </a:prstGeom>
          <a:noFill/>
        </p:spPr>
        <p:txBody>
          <a:bodyPr wrap="square" rtlCol="1">
            <a:spAutoFit/>
          </a:bodyPr>
          <a:lstStyle/>
          <a:p>
            <a:r>
              <a:rPr lang="en-US" dirty="0"/>
              <a:t>7/20</a:t>
            </a:r>
            <a:endParaRPr lang="he-IL" dirty="0"/>
          </a:p>
        </p:txBody>
      </p:sp>
      <p:graphicFrame>
        <p:nvGraphicFramePr>
          <p:cNvPr id="7" name="Table 6">
            <a:extLst>
              <a:ext uri="{FF2B5EF4-FFF2-40B4-BE49-F238E27FC236}">
                <a16:creationId xmlns:a16="http://schemas.microsoft.com/office/drawing/2014/main" id="{03EF590C-B169-440F-8154-9B4EBD5B8DDF}"/>
              </a:ext>
            </a:extLst>
          </p:cNvPr>
          <p:cNvGraphicFramePr>
            <a:graphicFrameLocks noGrp="1"/>
          </p:cNvGraphicFramePr>
          <p:nvPr>
            <p:extLst>
              <p:ext uri="{D42A27DB-BD31-4B8C-83A1-F6EECF244321}">
                <p14:modId xmlns:p14="http://schemas.microsoft.com/office/powerpoint/2010/main" val="337356493"/>
              </p:ext>
            </p:extLst>
          </p:nvPr>
        </p:nvGraphicFramePr>
        <p:xfrm>
          <a:off x="5937089" y="226693"/>
          <a:ext cx="5110321" cy="1630680"/>
        </p:xfrm>
        <a:graphic>
          <a:graphicData uri="http://schemas.openxmlformats.org/drawingml/2006/table">
            <a:tbl>
              <a:tblPr rtl="1" firstRow="1" bandRow="1"/>
              <a:tblGrid>
                <a:gridCol w="1229042">
                  <a:extLst>
                    <a:ext uri="{9D8B030D-6E8A-4147-A177-3AD203B41FA5}">
                      <a16:colId xmlns:a16="http://schemas.microsoft.com/office/drawing/2014/main" val="1929296500"/>
                    </a:ext>
                  </a:extLst>
                </a:gridCol>
                <a:gridCol w="1278255">
                  <a:extLst>
                    <a:ext uri="{9D8B030D-6E8A-4147-A177-3AD203B41FA5}">
                      <a16:colId xmlns:a16="http://schemas.microsoft.com/office/drawing/2014/main" val="1314406207"/>
                    </a:ext>
                  </a:extLst>
                </a:gridCol>
                <a:gridCol w="1198880">
                  <a:extLst>
                    <a:ext uri="{9D8B030D-6E8A-4147-A177-3AD203B41FA5}">
                      <a16:colId xmlns:a16="http://schemas.microsoft.com/office/drawing/2014/main" val="2225228901"/>
                    </a:ext>
                  </a:extLst>
                </a:gridCol>
                <a:gridCol w="1404144">
                  <a:extLst>
                    <a:ext uri="{9D8B030D-6E8A-4147-A177-3AD203B41FA5}">
                      <a16:colId xmlns:a16="http://schemas.microsoft.com/office/drawing/2014/main" val="993828216"/>
                    </a:ext>
                  </a:extLst>
                </a:gridCol>
              </a:tblGrid>
              <a:tr h="349112">
                <a:tc gridSpan="3">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100" b="1" dirty="0"/>
                        <a:t>Different Scenarios</a:t>
                      </a:r>
                    </a:p>
                    <a:p>
                      <a:pPr algn="ctr" rtl="1"/>
                      <a:endParaRPr lang="he-IL" sz="1100" b="1" dirty="0"/>
                    </a:p>
                  </a:txBody>
                  <a:tcPr/>
                </a:tc>
                <a:tc hMerge="1">
                  <a:txBody>
                    <a:bodyPr/>
                    <a:lstStyle/>
                    <a:p>
                      <a:pPr rtl="1"/>
                      <a:endParaRPr lang="he-IL" dirty="0"/>
                    </a:p>
                  </a:txBody>
                  <a:tcPr/>
                </a:tc>
                <a:tc hMerge="1">
                  <a:txBody>
                    <a:bodyPr/>
                    <a:lstStyle/>
                    <a:p>
                      <a:pPr rtl="1"/>
                      <a:endParaRPr lang="he-IL" dirty="0"/>
                    </a:p>
                  </a:txBody>
                  <a:tcPr/>
                </a:tc>
                <a:tc rowSpan="2">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b="1" dirty="0"/>
                        <a:t>Simulated Environment</a:t>
                      </a:r>
                      <a:endParaRPr lang="en-US" sz="1100" b="1" dirty="0">
                        <a:latin typeface="NimbusRomNo9L-Medi"/>
                      </a:endParaRPr>
                    </a:p>
                  </a:txBody>
                  <a:tcPr/>
                </a:tc>
                <a:extLst>
                  <a:ext uri="{0D108BD9-81ED-4DB2-BD59-A6C34878D82A}">
                    <a16:rowId xmlns:a16="http://schemas.microsoft.com/office/drawing/2014/main" val="1210099779"/>
                  </a:ext>
                </a:extLst>
              </a:tr>
              <a:tr h="349112">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b="1" dirty="0"/>
                        <a:t>Packet Generated</a:t>
                      </a:r>
                    </a:p>
                    <a:p>
                      <a:pPr rtl="1"/>
                      <a:endParaRPr lang="he-IL" sz="1100" b="1" dirty="0"/>
                    </a:p>
                  </a:txBody>
                  <a:tcPr/>
                </a:tc>
                <a:tc>
                  <a:txBody>
                    <a:bodyPr/>
                    <a:lstStyle/>
                    <a:p>
                      <a:pPr rtl="1"/>
                      <a:r>
                        <a:rPr lang="en-US" sz="1100" b="1" dirty="0"/>
                        <a:t>Number of Groups</a:t>
                      </a:r>
                      <a:endParaRPr lang="he-IL" sz="1100" b="1" dirty="0"/>
                    </a:p>
                  </a:txBody>
                  <a:tcPr/>
                </a:tc>
                <a:tc>
                  <a:txBody>
                    <a:bodyPr/>
                    <a:lstStyle/>
                    <a:p>
                      <a:pPr rtl="1"/>
                      <a:r>
                        <a:rPr lang="en-US" sz="1100" b="1" dirty="0"/>
                        <a:t>Number of hosts </a:t>
                      </a:r>
                      <a:endParaRPr lang="he-IL" sz="1100" b="1" dirty="0"/>
                    </a:p>
                  </a:txBody>
                  <a:tcPr/>
                </a:tc>
                <a:tc vMerge="1">
                  <a:txBody>
                    <a:bodyPr/>
                    <a:lstStyle/>
                    <a:p>
                      <a:pPr rtl="1"/>
                      <a:endParaRPr lang="he-IL"/>
                    </a:p>
                  </a:txBody>
                  <a:tcPr/>
                </a:tc>
                <a:extLst>
                  <a:ext uri="{0D108BD9-81ED-4DB2-BD59-A6C34878D82A}">
                    <a16:rowId xmlns:a16="http://schemas.microsoft.com/office/drawing/2014/main" val="489895514"/>
                  </a:ext>
                </a:extLst>
              </a:tr>
              <a:tr h="211961">
                <a:tc>
                  <a:txBody>
                    <a:bodyPr/>
                    <a:lstStyle/>
                    <a:p>
                      <a:pPr rtl="1"/>
                      <a:r>
                        <a:rPr lang="he-IL" sz="1100" b="1" dirty="0"/>
                        <a:t>409</a:t>
                      </a:r>
                    </a:p>
                  </a:txBody>
                  <a:tcPr/>
                </a:tc>
                <a:tc>
                  <a:txBody>
                    <a:bodyPr/>
                    <a:lstStyle/>
                    <a:p>
                      <a:pPr rtl="1"/>
                      <a:r>
                        <a:rPr lang="he-IL" sz="1100" b="1" dirty="0"/>
                        <a:t>5</a:t>
                      </a:r>
                    </a:p>
                  </a:txBody>
                  <a:tcPr/>
                </a:tc>
                <a:tc>
                  <a:txBody>
                    <a:bodyPr/>
                    <a:lstStyle/>
                    <a:p>
                      <a:pPr rtl="1"/>
                      <a:r>
                        <a:rPr lang="he-IL" sz="1100" b="1" dirty="0"/>
                        <a:t>50</a:t>
                      </a:r>
                    </a:p>
                  </a:txBody>
                  <a:tcPr/>
                </a:tc>
                <a:tc>
                  <a:txBody>
                    <a:bodyPr/>
                    <a:lstStyle/>
                    <a:p>
                      <a:pPr rtl="1"/>
                      <a:r>
                        <a:rPr lang="en-US" sz="1100" b="1" dirty="0"/>
                        <a:t>Normal Operation </a:t>
                      </a:r>
                      <a:endParaRPr lang="he-IL" sz="1100" b="1" dirty="0"/>
                    </a:p>
                  </a:txBody>
                  <a:tcPr/>
                </a:tc>
                <a:extLst>
                  <a:ext uri="{0D108BD9-81ED-4DB2-BD59-A6C34878D82A}">
                    <a16:rowId xmlns:a16="http://schemas.microsoft.com/office/drawing/2014/main" val="1104726697"/>
                  </a:ext>
                </a:extLst>
              </a:tr>
              <a:tr h="211961">
                <a:tc>
                  <a:txBody>
                    <a:bodyPr/>
                    <a:lstStyle/>
                    <a:p>
                      <a:pPr rtl="1"/>
                      <a:r>
                        <a:rPr lang="he-IL" sz="1100" b="1" dirty="0"/>
                        <a:t>809</a:t>
                      </a:r>
                    </a:p>
                  </a:txBody>
                  <a:tcPr/>
                </a:tc>
                <a:tc>
                  <a:txBody>
                    <a:bodyPr/>
                    <a:lstStyle/>
                    <a:p>
                      <a:pPr rtl="1"/>
                      <a:r>
                        <a:rPr lang="he-IL" sz="1100" b="1" dirty="0"/>
                        <a:t>7</a:t>
                      </a:r>
                    </a:p>
                  </a:txBody>
                  <a:tcPr/>
                </a:tc>
                <a:tc>
                  <a:txBody>
                    <a:bodyPr/>
                    <a:lstStyle/>
                    <a:p>
                      <a:pPr rtl="1"/>
                      <a:r>
                        <a:rPr lang="he-IL" sz="1100" b="1" dirty="0"/>
                        <a:t>15</a:t>
                      </a:r>
                    </a:p>
                  </a:txBody>
                  <a:tcPr/>
                </a:tc>
                <a:tc>
                  <a:txBody>
                    <a:bodyPr/>
                    <a:lstStyle/>
                    <a:p>
                      <a:pPr rtl="1"/>
                      <a:r>
                        <a:rPr lang="sv-SE" sz="1100" b="1" dirty="0"/>
                        <a:t>DDoS Attack </a:t>
                      </a:r>
                      <a:endParaRPr lang="he-IL" sz="1100" b="1" dirty="0"/>
                    </a:p>
                  </a:txBody>
                  <a:tcPr/>
                </a:tc>
                <a:extLst>
                  <a:ext uri="{0D108BD9-81ED-4DB2-BD59-A6C34878D82A}">
                    <a16:rowId xmlns:a16="http://schemas.microsoft.com/office/drawing/2014/main" val="2669217922"/>
                  </a:ext>
                </a:extLst>
              </a:tr>
              <a:tr h="211961">
                <a:tc>
                  <a:txBody>
                    <a:bodyPr/>
                    <a:lstStyle/>
                    <a:p>
                      <a:pPr rtl="1"/>
                      <a:r>
                        <a:rPr lang="he-IL" sz="1100" b="1" dirty="0"/>
                        <a:t>809</a:t>
                      </a:r>
                    </a:p>
                  </a:txBody>
                  <a:tcPr/>
                </a:tc>
                <a:tc>
                  <a:txBody>
                    <a:bodyPr/>
                    <a:lstStyle/>
                    <a:p>
                      <a:pPr rtl="1"/>
                      <a:r>
                        <a:rPr lang="he-IL" sz="1100" b="1" dirty="0"/>
                        <a:t>47</a:t>
                      </a:r>
                    </a:p>
                  </a:txBody>
                  <a:tcPr/>
                </a:tc>
                <a:tc>
                  <a:txBody>
                    <a:bodyPr/>
                    <a:lstStyle/>
                    <a:p>
                      <a:pPr rtl="1"/>
                      <a:r>
                        <a:rPr lang="he-IL" sz="1100" b="1" dirty="0"/>
                        <a:t>40</a:t>
                      </a:r>
                    </a:p>
                  </a:txBody>
                  <a:tcPr/>
                </a:tc>
                <a:tc>
                  <a:txBody>
                    <a:bodyPr/>
                    <a:lstStyle/>
                    <a:p>
                      <a:pPr rtl="1"/>
                      <a:r>
                        <a:rPr lang="en-US" sz="1100" b="1" dirty="0"/>
                        <a:t>Flash Crowd </a:t>
                      </a:r>
                      <a:endParaRPr lang="he-IL" sz="1100" b="1" dirty="0"/>
                    </a:p>
                  </a:txBody>
                  <a:tcPr/>
                </a:tc>
                <a:extLst>
                  <a:ext uri="{0D108BD9-81ED-4DB2-BD59-A6C34878D82A}">
                    <a16:rowId xmlns:a16="http://schemas.microsoft.com/office/drawing/2014/main" val="642419352"/>
                  </a:ext>
                </a:extLst>
              </a:tr>
            </a:tbl>
          </a:graphicData>
        </a:graphic>
      </p:graphicFrame>
    </p:spTree>
    <p:extLst>
      <p:ext uri="{BB962C8B-B14F-4D97-AF65-F5344CB8AC3E}">
        <p14:creationId xmlns:p14="http://schemas.microsoft.com/office/powerpoint/2010/main" val="173940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199" y="377000"/>
            <a:ext cx="10515600" cy="1325563"/>
          </a:xfrm>
        </p:spPr>
        <p:txBody>
          <a:bodyPr>
            <a:normAutofit/>
          </a:bodyPr>
          <a:lstStyle/>
          <a:p>
            <a:r>
              <a:rPr lang="en-US" sz="5400" b="1" dirty="0">
                <a:effectLst>
                  <a:outerShdw blurRad="38100" dist="38100" dir="2700000" algn="tl">
                    <a:srgbClr val="000000">
                      <a:alpha val="43137"/>
                    </a:srgbClr>
                  </a:outerShdw>
                </a:effectLst>
              </a:rPr>
              <a:t>The algorithm</a:t>
            </a:r>
          </a:p>
        </p:txBody>
      </p:sp>
      <p:pic>
        <p:nvPicPr>
          <p:cNvPr id="5" name="מציין מיקום תוכן 4"/>
          <p:cNvPicPr>
            <a:picLocks noGrp="1" noChangeAspect="1"/>
          </p:cNvPicPr>
          <p:nvPr>
            <p:ph sz="half" idx="1"/>
          </p:nvPr>
        </p:nvPicPr>
        <p:blipFill>
          <a:blip r:embed="rId2">
            <a:lum bright="-20000" contrast="40000"/>
          </a:blip>
          <a:stretch>
            <a:fillRect/>
          </a:stretch>
        </p:blipFill>
        <p:spPr>
          <a:xfrm>
            <a:off x="271197" y="2407550"/>
            <a:ext cx="11649605" cy="3037286"/>
          </a:xfrm>
          <a:prstGeom prst="rect">
            <a:avLst/>
          </a:prstGeom>
        </p:spPr>
      </p:pic>
      <p:sp>
        <p:nvSpPr>
          <p:cNvPr id="4" name="Slide Number Placeholder 3">
            <a:extLst>
              <a:ext uri="{FF2B5EF4-FFF2-40B4-BE49-F238E27FC236}">
                <a16:creationId xmlns:a16="http://schemas.microsoft.com/office/drawing/2014/main" id="{5B4046E8-8912-4F06-9D79-A4196B66D589}"/>
              </a:ext>
            </a:extLst>
          </p:cNvPr>
          <p:cNvSpPr>
            <a:spLocks noGrp="1"/>
          </p:cNvSpPr>
          <p:nvPr>
            <p:ph type="sldNum" sz="quarter" idx="12"/>
          </p:nvPr>
        </p:nvSpPr>
        <p:spPr/>
        <p:txBody>
          <a:bodyPr/>
          <a:lstStyle/>
          <a:p>
            <a:fld id="{E12D7CA0-4DB5-493F-94A2-0ADA6475CDFB}" type="slidenum">
              <a:rPr lang="he-IL" smtClean="0"/>
              <a:t>8</a:t>
            </a:fld>
            <a:endParaRPr lang="he-IL"/>
          </a:p>
        </p:txBody>
      </p:sp>
      <p:sp>
        <p:nvSpPr>
          <p:cNvPr id="6" name="TextBox 5">
            <a:extLst>
              <a:ext uri="{FF2B5EF4-FFF2-40B4-BE49-F238E27FC236}">
                <a16:creationId xmlns:a16="http://schemas.microsoft.com/office/drawing/2014/main" id="{838C9B45-ED20-47FB-9C2C-CDB832A1D44D}"/>
              </a:ext>
            </a:extLst>
          </p:cNvPr>
          <p:cNvSpPr txBox="1"/>
          <p:nvPr/>
        </p:nvSpPr>
        <p:spPr>
          <a:xfrm>
            <a:off x="11047410" y="6343650"/>
            <a:ext cx="771089" cy="369332"/>
          </a:xfrm>
          <a:prstGeom prst="rect">
            <a:avLst/>
          </a:prstGeom>
          <a:noFill/>
        </p:spPr>
        <p:txBody>
          <a:bodyPr wrap="square" rtlCol="1">
            <a:spAutoFit/>
          </a:bodyPr>
          <a:lstStyle/>
          <a:p>
            <a:r>
              <a:rPr lang="en-US" dirty="0"/>
              <a:t>8/20</a:t>
            </a:r>
            <a:endParaRPr lang="he-IL" dirty="0"/>
          </a:p>
        </p:txBody>
      </p:sp>
    </p:spTree>
    <p:extLst>
      <p:ext uri="{BB962C8B-B14F-4D97-AF65-F5344CB8AC3E}">
        <p14:creationId xmlns:p14="http://schemas.microsoft.com/office/powerpoint/2010/main" val="359416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a:xfrm>
            <a:off x="838199" y="602632"/>
            <a:ext cx="10515600" cy="1012413"/>
          </a:xfrm>
        </p:spPr>
        <p:txBody>
          <a:bodyPr/>
          <a:lstStyle/>
          <a:p>
            <a:r>
              <a:rPr lang="en-US" b="1" dirty="0">
                <a:effectLst>
                  <a:outerShdw blurRad="38100" dist="38100" dir="2700000" algn="tl">
                    <a:srgbClr val="000000">
                      <a:alpha val="43137"/>
                    </a:srgbClr>
                  </a:outerShdw>
                </a:effectLst>
              </a:rPr>
              <a:t>Grouping packets</a:t>
            </a:r>
          </a:p>
        </p:txBody>
      </p:sp>
      <p:sp>
        <p:nvSpPr>
          <p:cNvPr id="6" name="מציין מיקום תוכן 5"/>
          <p:cNvSpPr>
            <a:spLocks noGrp="1"/>
          </p:cNvSpPr>
          <p:nvPr>
            <p:ph idx="1"/>
          </p:nvPr>
        </p:nvSpPr>
        <p:spPr>
          <a:xfrm>
            <a:off x="838199" y="1896877"/>
            <a:ext cx="10515600" cy="3262569"/>
          </a:xfrm>
        </p:spPr>
        <p:txBody>
          <a:bodyPr/>
          <a:lstStyle/>
          <a:p>
            <a:pPr marL="0" indent="0" algn="l" rtl="0">
              <a:buNone/>
            </a:pPr>
            <a:r>
              <a:rPr lang="en-US" dirty="0"/>
              <a:t>Each packet is placed in a specific group if its distance from the centroid of that respective group is less than some distance value. </a:t>
            </a:r>
            <a:br>
              <a:rPr lang="en-US" dirty="0"/>
            </a:br>
            <a:r>
              <a:rPr lang="en-US" dirty="0"/>
              <a:t>If no such group is present then a new group is formed to store that packet. </a:t>
            </a:r>
          </a:p>
        </p:txBody>
      </p:sp>
      <p:grpSp>
        <p:nvGrpSpPr>
          <p:cNvPr id="2" name="קבוצה 1"/>
          <p:cNvGrpSpPr/>
          <p:nvPr/>
        </p:nvGrpSpPr>
        <p:grpSpPr>
          <a:xfrm>
            <a:off x="1462045" y="4213487"/>
            <a:ext cx="9267909" cy="2416330"/>
            <a:chOff x="1462045" y="4213487"/>
            <a:chExt cx="9267909" cy="2416330"/>
          </a:xfrm>
        </p:grpSpPr>
        <p:pic>
          <p:nvPicPr>
            <p:cNvPr id="8" name="מציין מיקום תוכן 4"/>
            <p:cNvPicPr>
              <a:picLocks noChangeAspect="1"/>
            </p:cNvPicPr>
            <p:nvPr/>
          </p:nvPicPr>
          <p:blipFill>
            <a:blip r:embed="rId2">
              <a:lum bright="-20000" contrast="40000"/>
            </a:blip>
            <a:stretch>
              <a:fillRect/>
            </a:stretch>
          </p:blipFill>
          <p:spPr>
            <a:xfrm>
              <a:off x="1462045" y="4213487"/>
              <a:ext cx="9267909" cy="2416330"/>
            </a:xfrm>
            <a:prstGeom prst="rect">
              <a:avLst/>
            </a:prstGeom>
          </p:spPr>
        </p:pic>
        <p:sp>
          <p:nvSpPr>
            <p:cNvPr id="10" name="מלבן 9"/>
            <p:cNvSpPr/>
            <p:nvPr/>
          </p:nvSpPr>
          <p:spPr>
            <a:xfrm>
              <a:off x="2521979" y="4242983"/>
              <a:ext cx="1238863" cy="76691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64A2167-E740-4542-A64B-D5E8106C4B73}"/>
              </a:ext>
            </a:extLst>
          </p:cNvPr>
          <p:cNvSpPr>
            <a:spLocks noGrp="1"/>
          </p:cNvSpPr>
          <p:nvPr>
            <p:ph type="sldNum" sz="quarter" idx="12"/>
          </p:nvPr>
        </p:nvSpPr>
        <p:spPr/>
        <p:txBody>
          <a:bodyPr/>
          <a:lstStyle/>
          <a:p>
            <a:fld id="{E12D7CA0-4DB5-493F-94A2-0ADA6475CDFB}" type="slidenum">
              <a:rPr lang="he-IL" smtClean="0"/>
              <a:t>9</a:t>
            </a:fld>
            <a:endParaRPr lang="he-IL"/>
          </a:p>
        </p:txBody>
      </p:sp>
      <p:sp>
        <p:nvSpPr>
          <p:cNvPr id="9" name="TextBox 8">
            <a:extLst>
              <a:ext uri="{FF2B5EF4-FFF2-40B4-BE49-F238E27FC236}">
                <a16:creationId xmlns:a16="http://schemas.microsoft.com/office/drawing/2014/main" id="{614E175C-3280-4F09-9C3E-B83150496C60}"/>
              </a:ext>
            </a:extLst>
          </p:cNvPr>
          <p:cNvSpPr txBox="1"/>
          <p:nvPr/>
        </p:nvSpPr>
        <p:spPr>
          <a:xfrm>
            <a:off x="11047410" y="6343650"/>
            <a:ext cx="771089" cy="369332"/>
          </a:xfrm>
          <a:prstGeom prst="rect">
            <a:avLst/>
          </a:prstGeom>
          <a:noFill/>
        </p:spPr>
        <p:txBody>
          <a:bodyPr wrap="square" rtlCol="1">
            <a:spAutoFit/>
          </a:bodyPr>
          <a:lstStyle/>
          <a:p>
            <a:r>
              <a:rPr lang="en-US" dirty="0"/>
              <a:t>9/20</a:t>
            </a:r>
            <a:endParaRPr lang="he-IL" dirty="0"/>
          </a:p>
        </p:txBody>
      </p:sp>
    </p:spTree>
    <p:extLst>
      <p:ext uri="{BB962C8B-B14F-4D97-AF65-F5344CB8AC3E}">
        <p14:creationId xmlns:p14="http://schemas.microsoft.com/office/powerpoint/2010/main" val="705698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3">
      <a:dk1>
        <a:sysClr val="windowText" lastClr="000000"/>
      </a:dk1>
      <a:lt1>
        <a:srgbClr val="000000"/>
      </a:lt1>
      <a:dk2>
        <a:srgbClr val="FFFFFF"/>
      </a:dk2>
      <a:lt2>
        <a:srgbClr val="FF65A3"/>
      </a:lt2>
      <a:accent1>
        <a:srgbClr val="8E2EB1"/>
      </a:accent1>
      <a:accent2>
        <a:srgbClr val="377AAB"/>
      </a:accent2>
      <a:accent3>
        <a:srgbClr val="D35940"/>
      </a:accent3>
      <a:accent4>
        <a:srgbClr val="B258D3"/>
      </a:accent4>
      <a:accent5>
        <a:srgbClr val="63A0CC"/>
      </a:accent5>
      <a:accent6>
        <a:srgbClr val="7DB9E9"/>
      </a:accent6>
      <a:hlink>
        <a:srgbClr val="D09AE4"/>
      </a:hlink>
      <a:folHlink>
        <a:srgbClr val="FFBDDE"/>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3122</TotalTime>
  <Words>832</Words>
  <Application>Microsoft Office PowerPoint</Application>
  <PresentationFormat>מסך רחב</PresentationFormat>
  <Paragraphs>119</Paragraphs>
  <Slides>20</Slides>
  <Notes>0</Notes>
  <HiddenSlides>2</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Arial</vt:lpstr>
      <vt:lpstr>Calibri</vt:lpstr>
      <vt:lpstr>Cambria Math</vt:lpstr>
      <vt:lpstr>NimbusRomNo9L-Medi</vt:lpstr>
      <vt:lpstr>Tw Cen MT</vt:lpstr>
      <vt:lpstr>Circuit</vt:lpstr>
      <vt:lpstr>Entropy-score: A Method to Detect DDoS Attack and Flash Crowd</vt:lpstr>
      <vt:lpstr>Introduction </vt:lpstr>
      <vt:lpstr>מצגת של PowerPoint‏</vt:lpstr>
      <vt:lpstr>DDos attack</vt:lpstr>
      <vt:lpstr>Flash Crowd</vt:lpstr>
      <vt:lpstr>Related work</vt:lpstr>
      <vt:lpstr>Assumptions</vt:lpstr>
      <vt:lpstr>The algorithm</vt:lpstr>
      <vt:lpstr>Grouping packets</vt:lpstr>
      <vt:lpstr>Entropy calculation</vt:lpstr>
      <vt:lpstr>Entropy calculation</vt:lpstr>
      <vt:lpstr>Compare entropy to threshold </vt:lpstr>
      <vt:lpstr>Score calculation</vt:lpstr>
      <vt:lpstr>Complexity – time &amp; space </vt:lpstr>
      <vt:lpstr>Results </vt:lpstr>
      <vt:lpstr>Results </vt:lpstr>
      <vt:lpstr>Results - entropy </vt:lpstr>
      <vt:lpstr>Results</vt:lpstr>
      <vt:lpstr>Results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Entropy-score: A Method to Detect DDoS Attack and Flash Crowd</dc:title>
  <dc:creator>Hila Gurevich</dc:creator>
  <cp:lastModifiedBy>Tslil Greenberg</cp:lastModifiedBy>
  <cp:revision>75</cp:revision>
  <dcterms:created xsi:type="dcterms:W3CDTF">2019-06-11T07:44:29Z</dcterms:created>
  <dcterms:modified xsi:type="dcterms:W3CDTF">2020-11-30T10:14:10Z</dcterms:modified>
</cp:coreProperties>
</file>